
<file path=[Content_Types].xml><?xml version="1.0" encoding="utf-8"?>
<Types xmlns="http://schemas.openxmlformats.org/package/2006/content-types">
  <Override PartName="/ppt/slideLayouts/slideLayout8.xml" ContentType="application/vnd.openxmlformats-officedocument.presentationml.slideLayout+xml"/>
  <Override PartName="/ppt/slideLayouts/slideLayout35.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Layouts/slideLayout23.xml" ContentType="application/vnd.openxmlformats-officedocument.presentationml.slideLayout+xml"/>
  <Override PartName="/ppt/theme/theme6.xml" ContentType="application/vnd.openxmlformats-officedocument.them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slideLayouts/slideLayout32.xml" ContentType="application/vnd.openxmlformats-officedocument.presentationml.slideLayout+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Masters/slideMaster5.xml" ContentType="application/vnd.openxmlformats-officedocument.presentationml.slideMaster+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s/slide10.xml" ContentType="application/vnd.openxmlformats-officedocument.presentationml.slide+xml"/>
  <Override PartName="/ppt/presProps.xml" ContentType="application/vnd.openxmlformats-officedocument.presentationml.presProps+xml"/>
  <Override PartName="/ppt/theme/theme5.xml" ContentType="application/vnd.openxmlformats-officedocument.theme+xml"/>
  <Default Extension="png" ContentType="image/png"/>
  <Override PartName="/ppt/slides/slide27.xml" ContentType="application/vnd.openxmlformats-officedocument.presentationml.slide+xml"/>
  <Override PartName="/ppt/slideLayouts/slideLayout26.xml" ContentType="application/vnd.openxmlformats-officedocument.presentationml.slideLayout+xml"/>
  <Override PartName="/ppt/slideLayouts/slideLayout16.xml" ContentType="application/vnd.openxmlformats-officedocument.presentationml.slideLayout+xml"/>
  <Override PartName="/ppt/slideLayouts/slideLayout36.xml" ContentType="application/vnd.openxmlformats-officedocument.presentationml.slideLayout+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theme/theme8.xml" ContentType="application/vnd.openxmlformats-officedocument.theme+xml"/>
  <Override PartName="/ppt/slideLayouts/slideLayout19.xml" ContentType="application/vnd.openxmlformats-officedocument.presentationml.slideLayout+xml"/>
  <Override PartName="/ppt/slideLayouts/slideLayout27.xml" ContentType="application/vnd.openxmlformats-officedocument.presentationml.slideLayout+xml"/>
  <Override PartName="/ppt/slides/slide12.xml" ContentType="application/vnd.openxmlformats-officedocument.presentationml.slide+xml"/>
  <Override PartName="/ppt/slides/slide19.xml" ContentType="application/vnd.openxmlformats-officedocument.presentationml.slide+xml"/>
  <Override PartName="/ppt/slideMasters/slideMaster4.xml" ContentType="application/vnd.openxmlformats-officedocument.presentationml.slideMaster+xml"/>
  <Override PartName="/ppt/slideLayouts/slideLayout30.xml" ContentType="application/vnd.openxmlformats-officedocument.presentationml.slideLayout+xml"/>
  <Override PartName="/ppt/slideMasters/slideMaster6.xml" ContentType="application/vnd.openxmlformats-officedocument.presentationml.slideMaster+xml"/>
  <Override PartName="/ppt/slideLayouts/slideLayout33.xml" ContentType="application/vnd.openxmlformats-officedocument.presentationml.slideLayout+xml"/>
  <Override PartName="/ppt/theme/theme2.xml" ContentType="application/vnd.openxmlformats-officedocument.theme+xml"/>
  <Override PartName="/ppt/theme/theme4.xml" ContentType="application/vnd.openxmlformats-officedocument.theme+xml"/>
  <Override PartName="/ppt/slides/slide2.xml" ContentType="application/vnd.openxmlformats-officedocument.presentationml.slide+xml"/>
  <Override PartName="/ppt/slideMasters/slideMaster3.xml" ContentType="application/vnd.openxmlformats-officedocument.presentationml.slideMaster+xml"/>
  <Override PartName="/ppt/slideLayouts/slideLayout38.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25.xml" ContentType="application/vnd.openxmlformats-officedocument.presentationml.slideLayout+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14.xml" ContentType="application/vnd.openxmlformats-officedocument.presentationml.slide+xml"/>
  <Override PartName="/ppt/slideLayouts/slideLayout18.xml" ContentType="application/vnd.openxmlformats-officedocument.presentationml.slideLayout+xml"/>
  <Override PartName="/ppt/slideLayouts/slideLayout28.xml" ContentType="application/vnd.openxmlformats-officedocument.presentationml.slideLayout+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s/slide8.xml" ContentType="application/vnd.openxmlformats-officedocument.presentationml.slide+xml"/>
  <Override PartName="/ppt/slideLayouts/slideLayout31.xml" ContentType="application/vnd.openxmlformats-officedocument.presentationml.slideLayout+xml"/>
  <Override PartName="/ppt/slides/slide15.xml" ContentType="application/vnd.openxmlformats-officedocument.presentationml.slide+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theme/theme7.xml" ContentType="application/vnd.openxmlformats-officedocument.theme+xml"/>
  <Override PartName="/ppt/slides/slide6.xml" ContentType="application/vnd.openxmlformats-officedocument.presentationml.slide+xml"/>
  <Override PartName="/ppt/slides/slide16.xml" ContentType="application/vnd.openxmlformats-officedocument.presentationml.slide+xml"/>
  <Override PartName="/ppt/slideLayouts/slideLayout12.xml" ContentType="application/vnd.openxmlformats-officedocument.presentationml.slideLayout+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4076" r:id="rId1"/>
    <p:sldMasterId id="2147483648" r:id="rId2"/>
    <p:sldMasterId id="2147484373" r:id="rId3"/>
    <p:sldMasterId id="2147484374" r:id="rId4"/>
    <p:sldMasterId id="2147484666" r:id="rId5"/>
    <p:sldMasterId id="2147484700" r:id="rId6"/>
  </p:sldMasterIdLst>
  <p:notesMasterIdLst>
    <p:notesMasterId r:id="rId39"/>
  </p:notesMasterIdLst>
  <p:handoutMasterIdLst>
    <p:handoutMasterId r:id="rId40"/>
  </p:handoutMasterIdLst>
  <p:sldIdLst>
    <p:sldId id="256" r:id="rId7"/>
    <p:sldId id="263" r:id="rId8"/>
    <p:sldId id="258"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65" r:id="rId3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17"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17"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17"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17"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17" charset="-128"/>
        <a:cs typeface="+mn-cs"/>
      </a:defRPr>
    </a:lvl5pPr>
    <a:lvl6pPr marL="2286000" algn="l" defTabSz="914400" rtl="0" eaLnBrk="1" latinLnBrk="0" hangingPunct="1">
      <a:defRPr sz="2400" kern="1200">
        <a:solidFill>
          <a:schemeClr val="tx1"/>
        </a:solidFill>
        <a:latin typeface="Arial" charset="0"/>
        <a:ea typeface="ＭＳ Ｐゴシック" pitchFamily="17" charset="-128"/>
        <a:cs typeface="+mn-cs"/>
      </a:defRPr>
    </a:lvl6pPr>
    <a:lvl7pPr marL="2743200" algn="l" defTabSz="914400" rtl="0" eaLnBrk="1" latinLnBrk="0" hangingPunct="1">
      <a:defRPr sz="2400" kern="1200">
        <a:solidFill>
          <a:schemeClr val="tx1"/>
        </a:solidFill>
        <a:latin typeface="Arial" charset="0"/>
        <a:ea typeface="ＭＳ Ｐゴシック" pitchFamily="17" charset="-128"/>
        <a:cs typeface="+mn-cs"/>
      </a:defRPr>
    </a:lvl7pPr>
    <a:lvl8pPr marL="3200400" algn="l" defTabSz="914400" rtl="0" eaLnBrk="1" latinLnBrk="0" hangingPunct="1">
      <a:defRPr sz="2400" kern="1200">
        <a:solidFill>
          <a:schemeClr val="tx1"/>
        </a:solidFill>
        <a:latin typeface="Arial" charset="0"/>
        <a:ea typeface="ＭＳ Ｐゴシック" pitchFamily="17" charset="-128"/>
        <a:cs typeface="+mn-cs"/>
      </a:defRPr>
    </a:lvl8pPr>
    <a:lvl9pPr marL="3657600" algn="l" defTabSz="914400" rtl="0" eaLnBrk="1" latinLnBrk="0" hangingPunct="1">
      <a:defRPr sz="2400" kern="1200">
        <a:solidFill>
          <a:schemeClr val="tx1"/>
        </a:solidFill>
        <a:latin typeface="Arial" charset="0"/>
        <a:ea typeface="ＭＳ Ｐゴシック" pitchFamily="17" charset="-128"/>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99"/>
    <a:srgbClr val="8CC7EA"/>
    <a:srgbClr val="EAEAEA"/>
    <a:srgbClr val="66CCFF"/>
    <a:srgbClr val="99CCFF"/>
    <a:srgbClr val="330099"/>
    <a:srgbClr val="990033"/>
    <a:srgbClr val="ECECE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vertBarState="maximized">
    <p:restoredLeft sz="15620"/>
    <p:restoredTop sz="94660"/>
  </p:normalViewPr>
  <p:slideViewPr>
    <p:cSldViewPr snapToGrid="0" snapToObjects="1">
      <p:cViewPr varScale="1">
        <p:scale>
          <a:sx n="137" d="100"/>
          <a:sy n="137" d="100"/>
        </p:scale>
        <p:origin x="-10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29.xml"/><Relationship Id="rId31" Type="http://schemas.openxmlformats.org/officeDocument/2006/relationships/slide" Target="slides/slide25.xml"/><Relationship Id="rId34" Type="http://schemas.openxmlformats.org/officeDocument/2006/relationships/slide" Target="slides/slide28.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7" Type="http://schemas.openxmlformats.org/officeDocument/2006/relationships/slide" Target="slides/slide1.xml"/><Relationship Id="rId36" Type="http://schemas.openxmlformats.org/officeDocument/2006/relationships/slide" Target="slides/slide30.xml"/><Relationship Id="rId43"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18.xml"/><Relationship Id="rId25" Type="http://schemas.openxmlformats.org/officeDocument/2006/relationships/slide" Target="slides/slide19.xml"/><Relationship Id="rId8" Type="http://schemas.openxmlformats.org/officeDocument/2006/relationships/slide" Target="slides/slide2.xml"/><Relationship Id="rId13" Type="http://schemas.openxmlformats.org/officeDocument/2006/relationships/slide" Target="slides/slide7.xml"/><Relationship Id="rId10" Type="http://schemas.openxmlformats.org/officeDocument/2006/relationships/slide" Target="slides/slide4.xml"/><Relationship Id="rId32" Type="http://schemas.openxmlformats.org/officeDocument/2006/relationships/slide" Target="slides/slide26.xml"/><Relationship Id="rId37" Type="http://schemas.openxmlformats.org/officeDocument/2006/relationships/slide" Target="slides/slide31.xml"/><Relationship Id="rId12" Type="http://schemas.openxmlformats.org/officeDocument/2006/relationships/slide" Target="slides/slide6.xml"/><Relationship Id="rId17" Type="http://schemas.openxmlformats.org/officeDocument/2006/relationships/slide" Target="slides/slide11.xml"/><Relationship Id="rId9" Type="http://schemas.openxmlformats.org/officeDocument/2006/relationships/slide" Target="slides/slide3.xml"/><Relationship Id="rId18" Type="http://schemas.openxmlformats.org/officeDocument/2006/relationships/slide" Target="slides/slide12.xml"/><Relationship Id="rId3" Type="http://schemas.openxmlformats.org/officeDocument/2006/relationships/slideMaster" Target="slideMasters/slideMaster3.xml"/><Relationship Id="rId27" Type="http://schemas.openxmlformats.org/officeDocument/2006/relationships/slide" Target="slides/slide21.xml"/><Relationship Id="rId14" Type="http://schemas.openxmlformats.org/officeDocument/2006/relationships/slide" Target="slides/slide8.xml"/><Relationship Id="rId23" Type="http://schemas.openxmlformats.org/officeDocument/2006/relationships/slide" Target="slides/slide17.xml"/><Relationship Id="rId4" Type="http://schemas.openxmlformats.org/officeDocument/2006/relationships/slideMaster" Target="slideMasters/slideMaster4.xml"/><Relationship Id="rId28" Type="http://schemas.openxmlformats.org/officeDocument/2006/relationships/slide" Target="slides/slide22.xml"/><Relationship Id="rId45" Type="http://schemas.openxmlformats.org/officeDocument/2006/relationships/tableStyles" Target="tableStyles.xml"/><Relationship Id="rId26" Type="http://schemas.openxmlformats.org/officeDocument/2006/relationships/slide" Target="slides/slide20.xml"/><Relationship Id="rId30" Type="http://schemas.openxmlformats.org/officeDocument/2006/relationships/slide" Target="slides/slide24.xml"/><Relationship Id="rId11" Type="http://schemas.openxmlformats.org/officeDocument/2006/relationships/slide" Target="slides/slide5.xml"/><Relationship Id="rId42" Type="http://schemas.openxmlformats.org/officeDocument/2006/relationships/presProps" Target="presProps.xml"/><Relationship Id="rId29" Type="http://schemas.openxmlformats.org/officeDocument/2006/relationships/slide" Target="slides/slide23.xml"/><Relationship Id="rId6" Type="http://schemas.openxmlformats.org/officeDocument/2006/relationships/slideMaster" Target="slideMasters/slideMaster6.xml"/><Relationship Id="rId16" Type="http://schemas.openxmlformats.org/officeDocument/2006/relationships/slide" Target="slides/slide10.xml"/><Relationship Id="rId33" Type="http://schemas.openxmlformats.org/officeDocument/2006/relationships/slide" Target="slides/slide27.xml"/><Relationship Id="rId44" Type="http://schemas.openxmlformats.org/officeDocument/2006/relationships/theme" Target="theme/theme1.xml"/><Relationship Id="rId41" Type="http://schemas.openxmlformats.org/officeDocument/2006/relationships/printerSettings" Target="printerSettings/printerSettings1.bin"/><Relationship Id="rId5" Type="http://schemas.openxmlformats.org/officeDocument/2006/relationships/slideMaster" Target="slideMasters/slideMaster5.xml"/><Relationship Id="rId15" Type="http://schemas.openxmlformats.org/officeDocument/2006/relationships/slide" Target="slides/slide9.xml"/><Relationship Id="rId19" Type="http://schemas.openxmlformats.org/officeDocument/2006/relationships/slide" Target="slides/slide1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D8D930D8-53AD-4453-B8F7-598EFFCEBA61}" type="datetime1">
              <a:rPr lang="en-US"/>
              <a:pPr>
                <a:defRPr/>
              </a:pPr>
              <a:t>6/7/10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601BC71C-5517-4FD8-8CEB-E951D6551826}"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D5B8133-C2CB-453D-B7B7-012315C3CD44}" type="datetime1">
              <a:rPr lang="en-US"/>
              <a:pPr>
                <a:defRPr/>
              </a:pPr>
              <a:t>6/7/10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4198066-9944-470C-8ACB-264EC519BB07}"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pitchFamily="9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3"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icture with Caption">
    <p:spTree>
      <p:nvGrpSpPr>
        <p:cNvPr id="1" name=""/>
        <p:cNvGrpSpPr/>
        <p:nvPr/>
      </p:nvGrpSpPr>
      <p:grpSpPr>
        <a:xfrm>
          <a:off x="0" y="0"/>
          <a:ext cx="0" cy="0"/>
          <a:chOff x="0" y="0"/>
          <a:chExt cx="0" cy="0"/>
        </a:xfrm>
      </p:grpSpPr>
      <p:sp>
        <p:nvSpPr>
          <p:cNvPr id="2" name="TextBox 1"/>
          <p:cNvSpPr txBox="1"/>
          <p:nvPr/>
        </p:nvSpPr>
        <p:spPr>
          <a:xfrm>
            <a:off x="3390900" y="5489575"/>
            <a:ext cx="4246563" cy="1047750"/>
          </a:xfrm>
          <a:prstGeom prst="rect">
            <a:avLst/>
          </a:prstGeom>
          <a:solidFill>
            <a:schemeClr val="bg1"/>
          </a:solidFill>
        </p:spPr>
        <p:txBody>
          <a:bodyPr>
            <a:spAutoFit/>
          </a:bodyPr>
          <a:lstStyle/>
          <a:p>
            <a:pPr algn="r">
              <a:spcBef>
                <a:spcPct val="20000"/>
              </a:spcBef>
              <a:defRPr/>
            </a:pPr>
            <a:r>
              <a:rPr lang="en-US" sz="1350" dirty="0">
                <a:solidFill>
                  <a:srgbClr val="4375A2"/>
                </a:solidFill>
                <a:latin typeface="Gill Sans MT" pitchFamily="34" charset="0"/>
                <a:cs typeface="Gill Sans" pitchFamily="17" charset="0"/>
              </a:rPr>
              <a:t>Atacama Large Millimeter/</a:t>
            </a:r>
            <a:r>
              <a:rPr lang="en-US" sz="1350" dirty="0" err="1">
                <a:solidFill>
                  <a:srgbClr val="4375A2"/>
                </a:solidFill>
                <a:latin typeface="Gill Sans MT" pitchFamily="34" charset="0"/>
                <a:cs typeface="Gill Sans" pitchFamily="17" charset="0"/>
              </a:rPr>
              <a:t>submillimeter</a:t>
            </a:r>
            <a:r>
              <a:rPr lang="en-US" sz="1350" dirty="0">
                <a:solidFill>
                  <a:srgbClr val="4375A2"/>
                </a:solidFill>
                <a:latin typeface="Gill Sans MT" pitchFamily="34" charset="0"/>
                <a:cs typeface="Gill Sans" pitchFamily="17" charset="0"/>
              </a:rPr>
              <a:t> Array</a:t>
            </a:r>
          </a:p>
          <a:p>
            <a:pPr algn="r">
              <a:spcBef>
                <a:spcPct val="20000"/>
              </a:spcBef>
              <a:defRPr/>
            </a:pPr>
            <a:r>
              <a:rPr lang="en-US" sz="1350" dirty="0">
                <a:solidFill>
                  <a:srgbClr val="4375A2"/>
                </a:solidFill>
                <a:latin typeface="Gill Sans MT" pitchFamily="34" charset="0"/>
                <a:cs typeface="Gill Sans" pitchFamily="17" charset="0"/>
              </a:rPr>
              <a:t>Expanded Very Large Array</a:t>
            </a:r>
          </a:p>
          <a:p>
            <a:pPr algn="r">
              <a:spcBef>
                <a:spcPct val="20000"/>
              </a:spcBef>
              <a:defRPr/>
            </a:pPr>
            <a:r>
              <a:rPr lang="en-US" sz="1350" dirty="0">
                <a:solidFill>
                  <a:srgbClr val="4375A2"/>
                </a:solidFill>
                <a:latin typeface="Gill Sans MT" pitchFamily="34" charset="0"/>
                <a:cs typeface="Gill Sans" pitchFamily="17" charset="0"/>
              </a:rPr>
              <a:t>Robert C. Byrd Green Bank Telescope</a:t>
            </a:r>
          </a:p>
          <a:p>
            <a:pPr algn="r">
              <a:spcBef>
                <a:spcPct val="20000"/>
              </a:spcBef>
              <a:defRPr/>
            </a:pPr>
            <a:r>
              <a:rPr lang="en-US" sz="1350" dirty="0">
                <a:solidFill>
                  <a:srgbClr val="4375A2"/>
                </a:solidFill>
                <a:latin typeface="Gill Sans MT" pitchFamily="34" charset="0"/>
                <a:cs typeface="Gill Sans" pitchFamily="17" charset="0"/>
              </a:rPr>
              <a:t>Very Long Baseline Array</a:t>
            </a:r>
          </a:p>
        </p:txBody>
      </p:sp>
      <p:pic>
        <p:nvPicPr>
          <p:cNvPr id="4" name="Picture 2"/>
          <p:cNvPicPr>
            <a:picLocks noChangeAspect="1" noChangeArrowheads="1"/>
          </p:cNvPicPr>
          <p:nvPr userDrawn="1"/>
        </p:nvPicPr>
        <p:blipFill>
          <a:blip r:embed="rId2"/>
          <a:srcRect/>
          <a:stretch>
            <a:fillRect/>
          </a:stretch>
        </p:blipFill>
        <p:spPr bwMode="auto">
          <a:xfrm>
            <a:off x="0" y="1429617"/>
            <a:ext cx="9163050" cy="28860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6195D23A-F49C-4C1A-B96B-868F246303C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A442920C-BC49-46AC-B872-471C54BA3DB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3CCF5F6C-D7E6-49A7-8151-2B93932420C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95300"/>
            <a:ext cx="2057400" cy="5630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95300"/>
            <a:ext cx="60198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4F1FA629-66B1-4E68-AF30-CCB560EA5395}"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A94C5CA5-1199-4010-BC95-0D59E4B49D6A}"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E1A7F84-E079-4562-BB88-92FC733C6463}"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ED50C6E3-9B02-4A17-B9F3-37954952D607}"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E61C5F99-520E-499A-BCA7-B9808839A467}"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B4BDF4B1-59B0-41B1-915D-C87FEFAA6521}"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FF38011A-3AD8-4B8B-869A-0F89F54A5E35}"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p:spTree>
      <p:nvGrpSpPr>
        <p:cNvPr id="1" name=""/>
        <p:cNvGrpSpPr/>
        <p:nvPr/>
      </p:nvGrpSpPr>
      <p:grpSpPr>
        <a:xfrm>
          <a:off x="0" y="0"/>
          <a:ext cx="0" cy="0"/>
          <a:chOff x="0" y="0"/>
          <a:chExt cx="0" cy="0"/>
        </a:xfrm>
      </p:grpSpPr>
      <p:sp>
        <p:nvSpPr>
          <p:cNvPr id="7" name="TextBox 6"/>
          <p:cNvSpPr txBox="1"/>
          <p:nvPr/>
        </p:nvSpPr>
        <p:spPr>
          <a:xfrm>
            <a:off x="3390900" y="5489575"/>
            <a:ext cx="4246563" cy="1047750"/>
          </a:xfrm>
          <a:prstGeom prst="rect">
            <a:avLst/>
          </a:prstGeom>
          <a:solidFill>
            <a:schemeClr val="bg1"/>
          </a:solidFill>
        </p:spPr>
        <p:txBody>
          <a:bodyPr>
            <a:spAutoFit/>
          </a:bodyPr>
          <a:lstStyle/>
          <a:p>
            <a:pPr algn="r">
              <a:spcBef>
                <a:spcPct val="20000"/>
              </a:spcBef>
              <a:defRPr/>
            </a:pPr>
            <a:r>
              <a:rPr lang="en-US" sz="1350" dirty="0">
                <a:solidFill>
                  <a:srgbClr val="4375A2"/>
                </a:solidFill>
                <a:latin typeface="Gill Sans MT" pitchFamily="34" charset="0"/>
                <a:cs typeface="Gill Sans" pitchFamily="17" charset="0"/>
              </a:rPr>
              <a:t>Atacama Large Millimeter/</a:t>
            </a:r>
            <a:r>
              <a:rPr lang="en-US" sz="1350" dirty="0" err="1">
                <a:solidFill>
                  <a:srgbClr val="4375A2"/>
                </a:solidFill>
                <a:latin typeface="Gill Sans MT" pitchFamily="34" charset="0"/>
                <a:cs typeface="Gill Sans" pitchFamily="17" charset="0"/>
              </a:rPr>
              <a:t>submillimeter</a:t>
            </a:r>
            <a:r>
              <a:rPr lang="en-US" sz="1350" dirty="0">
                <a:solidFill>
                  <a:srgbClr val="4375A2"/>
                </a:solidFill>
                <a:latin typeface="Gill Sans MT" pitchFamily="34" charset="0"/>
                <a:cs typeface="Gill Sans" pitchFamily="17" charset="0"/>
              </a:rPr>
              <a:t> Array</a:t>
            </a:r>
          </a:p>
          <a:p>
            <a:pPr algn="r">
              <a:spcBef>
                <a:spcPct val="20000"/>
              </a:spcBef>
              <a:defRPr/>
            </a:pPr>
            <a:r>
              <a:rPr lang="en-US" sz="1350" dirty="0">
                <a:solidFill>
                  <a:srgbClr val="4375A2"/>
                </a:solidFill>
                <a:latin typeface="Gill Sans MT" pitchFamily="34" charset="0"/>
                <a:cs typeface="Gill Sans" pitchFamily="17" charset="0"/>
              </a:rPr>
              <a:t>Expanded Very Large Array</a:t>
            </a:r>
          </a:p>
          <a:p>
            <a:pPr algn="r">
              <a:spcBef>
                <a:spcPct val="20000"/>
              </a:spcBef>
              <a:defRPr/>
            </a:pPr>
            <a:r>
              <a:rPr lang="en-US" sz="1350" dirty="0">
                <a:solidFill>
                  <a:srgbClr val="4375A2"/>
                </a:solidFill>
                <a:latin typeface="Gill Sans MT" pitchFamily="34" charset="0"/>
                <a:cs typeface="Gill Sans" pitchFamily="17" charset="0"/>
              </a:rPr>
              <a:t>Robert C. Byrd Green Bank Telescope</a:t>
            </a:r>
          </a:p>
          <a:p>
            <a:pPr algn="r">
              <a:spcBef>
                <a:spcPct val="20000"/>
              </a:spcBef>
              <a:defRPr/>
            </a:pPr>
            <a:r>
              <a:rPr lang="en-US" sz="1350" dirty="0">
                <a:solidFill>
                  <a:srgbClr val="4375A2"/>
                </a:solidFill>
                <a:latin typeface="Gill Sans MT" pitchFamily="34" charset="0"/>
                <a:cs typeface="Gill Sans" pitchFamily="17" charset="0"/>
              </a:rPr>
              <a:t>Very Long Baseline Array</a:t>
            </a:r>
          </a:p>
        </p:txBody>
      </p:sp>
      <p:pic>
        <p:nvPicPr>
          <p:cNvPr id="9" name="Picture 2"/>
          <p:cNvPicPr>
            <a:picLocks noChangeAspect="1" noChangeArrowheads="1"/>
          </p:cNvPicPr>
          <p:nvPr/>
        </p:nvPicPr>
        <p:blipFill>
          <a:blip r:embed="rId2"/>
          <a:srcRect/>
          <a:stretch>
            <a:fillRect/>
          </a:stretch>
        </p:blipFill>
        <p:spPr bwMode="auto">
          <a:xfrm>
            <a:off x="7799388" y="5313363"/>
            <a:ext cx="892175" cy="1154112"/>
          </a:xfrm>
          <a:prstGeom prst="rect">
            <a:avLst/>
          </a:prstGeom>
          <a:noFill/>
          <a:ln w="9525">
            <a:noFill/>
            <a:miter lim="800000"/>
            <a:headEnd/>
            <a:tailEnd/>
          </a:ln>
        </p:spPr>
      </p:pic>
      <p:sp>
        <p:nvSpPr>
          <p:cNvPr id="2" name="Title 1"/>
          <p:cNvSpPr>
            <a:spLocks noGrp="1"/>
          </p:cNvSpPr>
          <p:nvPr>
            <p:ph type="ctrTitle"/>
          </p:nvPr>
        </p:nvSpPr>
        <p:spPr>
          <a:xfrm>
            <a:off x="457200" y="381000"/>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457200" y="974725"/>
            <a:ext cx="6400800" cy="1752600"/>
          </a:xfrm>
          <a:prstGeom prst="rect">
            <a:avLst/>
          </a:prstGeom>
        </p:spPr>
        <p:txBody>
          <a:bodyPr>
            <a:normAutofit/>
          </a:bodyPr>
          <a:lstStyle>
            <a:lvl1pPr marL="0" indent="0" algn="l">
              <a:buNone/>
              <a:defRPr sz="2000">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3"/>
          </p:nvPr>
        </p:nvSpPr>
        <p:spPr>
          <a:xfrm>
            <a:off x="457200" y="4343400"/>
            <a:ext cx="4572000" cy="685800"/>
          </a:xfrm>
          <a:prstGeom prst="rect">
            <a:avLst/>
          </a:prstGeom>
        </p:spPr>
        <p:txBody>
          <a:bodyPr>
            <a:normAutofit/>
          </a:bodyPr>
          <a:lstStyle>
            <a:lvl1pPr>
              <a:defRPr sz="2400">
                <a:solidFill>
                  <a:srgbClr val="990033"/>
                </a:solidFill>
              </a:defRPr>
            </a:lvl1pPr>
          </a:lstStyle>
          <a:p>
            <a:pPr lvl="0"/>
            <a:r>
              <a:rPr lang="en-US" dirty="0" smtClean="0"/>
              <a:t>Click to edit Master text</a:t>
            </a:r>
            <a:endParaRPr lang="en-US" dirty="0"/>
          </a:p>
        </p:txBody>
      </p:sp>
      <p:sp>
        <p:nvSpPr>
          <p:cNvPr id="10" name="Text Placeholder 9"/>
          <p:cNvSpPr>
            <a:spLocks noGrp="1"/>
          </p:cNvSpPr>
          <p:nvPr>
            <p:ph type="body" sz="quarter" idx="14"/>
          </p:nvPr>
        </p:nvSpPr>
        <p:spPr>
          <a:xfrm>
            <a:off x="457200" y="4724400"/>
            <a:ext cx="6019800" cy="914400"/>
          </a:xfrm>
          <a:prstGeom prst="rect">
            <a:avLst/>
          </a:prstGeom>
        </p:spPr>
        <p:txBody>
          <a:bodyPr>
            <a:normAutofit/>
          </a:bodyPr>
          <a:lstStyle>
            <a:lvl1pPr>
              <a:defRPr sz="2000">
                <a:solidFill>
                  <a:srgbClr val="000099"/>
                </a:solidFill>
              </a:defRPr>
            </a:lvl1pPr>
          </a:lstStyle>
          <a:p>
            <a:pPr lvl="0"/>
            <a:r>
              <a:rPr lang="en-US" dirty="0" smtClean="0"/>
              <a:t>Click to edit Master text styles</a:t>
            </a:r>
          </a:p>
        </p:txBody>
      </p:sp>
      <p:pic>
        <p:nvPicPr>
          <p:cNvPr id="99330" name="Picture 2"/>
          <p:cNvPicPr>
            <a:picLocks noChangeAspect="1" noChangeArrowheads="1"/>
          </p:cNvPicPr>
          <p:nvPr userDrawn="1"/>
        </p:nvPicPr>
        <p:blipFill>
          <a:blip r:embed="rId3"/>
          <a:srcRect/>
          <a:stretch>
            <a:fillRect/>
          </a:stretch>
        </p:blipFill>
        <p:spPr bwMode="auto">
          <a:xfrm>
            <a:off x="0" y="1429617"/>
            <a:ext cx="9163050" cy="2886075"/>
          </a:xfrm>
          <a:prstGeom prst="rect">
            <a:avLst/>
          </a:prstGeom>
          <a:noFill/>
          <a:ln w="9525">
            <a:noFill/>
            <a:miter lim="800000"/>
            <a:headEnd/>
            <a:tailEnd/>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D0D91787-FE97-422B-A1AD-6A49431F2A16}"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0D5CD126-CC19-4535-9514-3B4E7712020E}"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1561DFFB-737E-4F4F-AD78-5A729FADB857}"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08DD3BED-C16B-4229-B51A-94C5FCBDA7FF}"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95300"/>
            <a:ext cx="2057400" cy="5630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95300"/>
            <a:ext cx="60198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DA1CD74-8786-4072-8307-DA2951EABAAC}"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EB44E66-7FF3-C744-93B4-8B93573520BC}"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A463C658-971D-3046-8270-64A79A3564DB}"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B801F58F-0754-FA4A-8442-A81E81829F89}"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0826220D-70C0-8B40-8055-289E29E9D7F0}"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9FC25D4C-4D0B-064D-AAA2-154E02E5239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94FB37B7-13F6-4FDF-8E27-190B48620BAD}"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2D240F96-B286-1E46-9E85-BB9B25619B7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0A063AE3-138A-EB4F-A478-7B7D6889FE8C}"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E9C268B-4395-CB46-A0FA-59F0FFBE629E}"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35AFC0D7-6F28-294F-ABC4-7A2D4AFE32EC}"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09603CE4-9560-2C49-AEAC-691BA335BF58}"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BDC233F2-084A-A54F-A1F1-267FD27D55B3}"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559D5A42-E885-9140-89E2-7D0AB90709C5}"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757FFDE4-B695-4647-BFFB-F4AF1FD21911}"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6D444EAE-C6BD-404C-9190-3148D4F7575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ECED6FAA-47FC-40CA-A248-1F86E1E0AD4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8EBF48CA-E847-41E6-B008-D14C781F124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800CE011-4012-4C5D-950C-708618F19CD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CF58D269-42B5-4AB5-9EF8-B0941963616D}"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963EB5E8-AD97-4030-ACC4-AC6489471C6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CA76C56D-BFC9-4E4B-A5CD-A26E021323E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 Id="rId5"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4.jpeg"/><Relationship Id="rId5"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14" Type="http://schemas.openxmlformats.org/officeDocument/2006/relationships/image" Target="../media/image2.png"/><Relationship Id="rId4" Type="http://schemas.openxmlformats.org/officeDocument/2006/relationships/slideLayout" Target="../slideLayouts/slideLayout6.xml"/><Relationship Id="rId7" Type="http://schemas.openxmlformats.org/officeDocument/2006/relationships/slideLayout" Target="../slideLayouts/slideLayout9.xml"/><Relationship Id="rId11" Type="http://schemas.openxmlformats.org/officeDocument/2006/relationships/slideLayout" Target="../slideLayouts/slideLayout13.xml"/><Relationship Id="rId1" Type="http://schemas.openxmlformats.org/officeDocument/2006/relationships/slideLayout" Target="../slideLayouts/slideLayout3.xml"/><Relationship Id="rId6" Type="http://schemas.openxmlformats.org/officeDocument/2006/relationships/slideLayout" Target="../slideLayouts/slideLayout8.xml"/><Relationship Id="rId8" Type="http://schemas.openxmlformats.org/officeDocument/2006/relationships/slideLayout" Target="../slideLayouts/slideLayout10.xml"/><Relationship Id="rId13" Type="http://schemas.openxmlformats.org/officeDocument/2006/relationships/image" Target="../media/image5.jpeg"/><Relationship Id="rId10" Type="http://schemas.openxmlformats.org/officeDocument/2006/relationships/slideLayout" Target="../slideLayouts/slideLayout12.xml"/><Relationship Id="rId5" Type="http://schemas.openxmlformats.org/officeDocument/2006/relationships/slideLayout" Target="../slideLayouts/slideLayout7.xml"/><Relationship Id="rId12" Type="http://schemas.openxmlformats.org/officeDocument/2006/relationships/theme" Target="../theme/theme3.xml"/><Relationship Id="rId2" Type="http://schemas.openxmlformats.org/officeDocument/2006/relationships/slideLayout" Target="../slideLayouts/slideLayout4.xml"/><Relationship Id="rId9" Type="http://schemas.openxmlformats.org/officeDocument/2006/relationships/slideLayout" Target="../slideLayouts/slideLayout11.xml"/><Relationship Id="rId3"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14" Type="http://schemas.openxmlformats.org/officeDocument/2006/relationships/image" Target="../media/image2.png"/><Relationship Id="rId4" Type="http://schemas.openxmlformats.org/officeDocument/2006/relationships/slideLayout" Target="../slideLayouts/slideLayout17.xml"/><Relationship Id="rId7" Type="http://schemas.openxmlformats.org/officeDocument/2006/relationships/slideLayout" Target="../slideLayouts/slideLayout20.xml"/><Relationship Id="rId11" Type="http://schemas.openxmlformats.org/officeDocument/2006/relationships/slideLayout" Target="../slideLayouts/slideLayout2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8" Type="http://schemas.openxmlformats.org/officeDocument/2006/relationships/slideLayout" Target="../slideLayouts/slideLayout21.xml"/><Relationship Id="rId13" Type="http://schemas.openxmlformats.org/officeDocument/2006/relationships/image" Target="../media/image5.jpeg"/><Relationship Id="rId10" Type="http://schemas.openxmlformats.org/officeDocument/2006/relationships/slideLayout" Target="../slideLayouts/slideLayout23.xml"/><Relationship Id="rId5" Type="http://schemas.openxmlformats.org/officeDocument/2006/relationships/slideLayout" Target="../slideLayouts/slideLayout18.xml"/><Relationship Id="rId12" Type="http://schemas.openxmlformats.org/officeDocument/2006/relationships/theme" Target="../theme/theme4.xml"/><Relationship Id="rId2" Type="http://schemas.openxmlformats.org/officeDocument/2006/relationships/slideLayout" Target="../slideLayouts/slideLayout15.xml"/><Relationship Id="rId9" Type="http://schemas.openxmlformats.org/officeDocument/2006/relationships/slideLayout" Target="../slideLayouts/slideLayout22.xml"/><Relationship Id="rId3"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4" Type="http://schemas.openxmlformats.org/officeDocument/2006/relationships/slideLayout" Target="../slideLayouts/slideLayout28.xml"/><Relationship Id="rId10" Type="http://schemas.openxmlformats.org/officeDocument/2006/relationships/image" Target="../media/image2.png"/><Relationship Id="rId5" Type="http://schemas.openxmlformats.org/officeDocument/2006/relationships/slideLayout" Target="../slideLayouts/slideLayout29.xml"/><Relationship Id="rId7" Type="http://schemas.openxmlformats.org/officeDocument/2006/relationships/slideLayout" Target="../slideLayouts/slideLayout31.xml"/><Relationship Id="rId1" Type="http://schemas.openxmlformats.org/officeDocument/2006/relationships/slideLayout" Target="../slideLayouts/slideLayout25.xml"/><Relationship Id="rId2" Type="http://schemas.openxmlformats.org/officeDocument/2006/relationships/slideLayout" Target="../slideLayouts/slideLayout26.xml"/><Relationship Id="rId9" Type="http://schemas.openxmlformats.org/officeDocument/2006/relationships/image" Target="../media/image6.jpeg"/><Relationship Id="rId3" Type="http://schemas.openxmlformats.org/officeDocument/2006/relationships/slideLayout" Target="../slideLayouts/slideLayout27.xml"/><Relationship Id="rId6"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4" Type="http://schemas.openxmlformats.org/officeDocument/2006/relationships/slideLayout" Target="../slideLayouts/slideLayout35.xml"/><Relationship Id="rId10" Type="http://schemas.openxmlformats.org/officeDocument/2006/relationships/image" Target="../media/image2.png"/><Relationship Id="rId5" Type="http://schemas.openxmlformats.org/officeDocument/2006/relationships/slideLayout" Target="../slideLayouts/slideLayout36.xml"/><Relationship Id="rId7" Type="http://schemas.openxmlformats.org/officeDocument/2006/relationships/slideLayout" Target="../slideLayouts/slideLayout38.xml"/><Relationship Id="rId1" Type="http://schemas.openxmlformats.org/officeDocument/2006/relationships/slideLayout" Target="../slideLayouts/slideLayout32.xml"/><Relationship Id="rId2" Type="http://schemas.openxmlformats.org/officeDocument/2006/relationships/slideLayout" Target="../slideLayouts/slideLayout33.xml"/><Relationship Id="rId9" Type="http://schemas.openxmlformats.org/officeDocument/2006/relationships/image" Target="../media/image6.jpeg"/><Relationship Id="rId3" Type="http://schemas.openxmlformats.org/officeDocument/2006/relationships/slideLayout" Target="../slideLayouts/slideLayout34.xml"/><Relationship Id="rId6"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a:stretch>
            <a:fillRect/>
          </a:stretch>
        </p:blipFill>
        <p:spPr bwMode="auto">
          <a:xfrm>
            <a:off x="7799388" y="5313363"/>
            <a:ext cx="892175" cy="1154112"/>
          </a:xfrm>
          <a:prstGeom prst="rect">
            <a:avLst/>
          </a:prstGeom>
          <a:noFill/>
          <a:ln w="9525">
            <a:noFill/>
            <a:miter lim="800000"/>
            <a:headEnd/>
            <a:tailEnd/>
          </a:ln>
        </p:spPr>
      </p:pic>
      <p:pic>
        <p:nvPicPr>
          <p:cNvPr id="3" name="Picture 2"/>
          <p:cNvPicPr>
            <a:picLocks noChangeAspect="1" noChangeArrowheads="1"/>
          </p:cNvPicPr>
          <p:nvPr userDrawn="1"/>
        </p:nvPicPr>
        <p:blipFill>
          <a:blip r:embed="rId5"/>
          <a:srcRect/>
          <a:stretch>
            <a:fillRect/>
          </a:stretch>
        </p:blipFill>
        <p:spPr bwMode="auto">
          <a:xfrm>
            <a:off x="0" y="1429617"/>
            <a:ext cx="9163050" cy="2886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62" r:id="rId1"/>
  </p:sldLayoutIdLst>
  <p:hf hdr="0" dt="0"/>
  <p:txStyles>
    <p:titleStyle>
      <a:lvl1pPr algn="ctr" defTabSz="457200" rtl="0" eaLnBrk="1" fontAlgn="base" hangingPunct="1">
        <a:spcBef>
          <a:spcPct val="0"/>
        </a:spcBef>
        <a:spcAft>
          <a:spcPct val="0"/>
        </a:spcAft>
        <a:defRPr sz="4400" kern="1200">
          <a:solidFill>
            <a:srgbClr val="990033"/>
          </a:solidFill>
          <a:latin typeface="+mj-lt"/>
          <a:ea typeface="ＭＳ Ｐゴシック" pitchFamily="48" charset="-128"/>
          <a:cs typeface="ＭＳ Ｐゴシック" pitchFamily="48" charset="-128"/>
        </a:defRPr>
      </a:lvl1pPr>
      <a:lvl2pPr algn="ctr" defTabSz="457200" rtl="0" eaLnBrk="1" fontAlgn="base" hangingPunct="1">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2pPr>
      <a:lvl3pPr algn="ctr" defTabSz="457200" rtl="0" eaLnBrk="1" fontAlgn="base" hangingPunct="1">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3pPr>
      <a:lvl4pPr algn="ctr" defTabSz="457200" rtl="0" eaLnBrk="1" fontAlgn="base" hangingPunct="1">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4pPr>
      <a:lvl5pPr algn="ctr" defTabSz="457200" rtl="0" eaLnBrk="1" fontAlgn="base" hangingPunct="1">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5pPr>
      <a:lvl6pPr marL="457200" algn="ctr" defTabSz="457200" rtl="0" eaLnBrk="1" fontAlgn="base" hangingPunct="1">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6pPr>
      <a:lvl7pPr marL="914400" algn="ctr" defTabSz="457200" rtl="0" eaLnBrk="1" fontAlgn="base" hangingPunct="1">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7pPr>
      <a:lvl8pPr marL="1371600" algn="ctr" defTabSz="457200" rtl="0" eaLnBrk="1" fontAlgn="base" hangingPunct="1">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8pPr>
      <a:lvl9pPr marL="1828800" algn="ctr" defTabSz="457200" rtl="0" eaLnBrk="1" fontAlgn="base" hangingPunct="1">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48" charset="-128"/>
          <a:cs typeface="ＭＳ Ｐゴシック" pitchFamily="48"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48"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48"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48"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4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4"/>
          <a:srcRect/>
          <a:stretch>
            <a:fillRect/>
          </a:stretch>
        </p:blipFill>
        <p:spPr bwMode="auto">
          <a:xfrm>
            <a:off x="7799388" y="5313363"/>
            <a:ext cx="892175" cy="1154112"/>
          </a:xfrm>
          <a:prstGeom prst="rect">
            <a:avLst/>
          </a:prstGeom>
          <a:noFill/>
          <a:ln w="9525">
            <a:noFill/>
            <a:miter lim="800000"/>
            <a:headEnd/>
            <a:tailEnd/>
          </a:ln>
        </p:spPr>
      </p:pic>
      <p:sp>
        <p:nvSpPr>
          <p:cNvPr id="5"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dirty="0">
                <a:solidFill>
                  <a:srgbClr val="000099"/>
                </a:solidFill>
                <a:latin typeface="Gill Sans MT" pitchFamily="34" charset="0"/>
              </a:defRPr>
            </a:lvl1pPr>
          </a:lstStyle>
          <a:p>
            <a:pPr>
              <a:defRPr/>
            </a:pPr>
            <a:endParaRPr lang="en-US"/>
          </a:p>
        </p:txBody>
      </p:sp>
      <p:sp>
        <p:nvSpPr>
          <p:cNvPr id="6"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000099"/>
                </a:solidFill>
                <a:latin typeface="Gill Sans MT" pitchFamily="34" charset="0"/>
              </a:defRPr>
            </a:lvl1pPr>
          </a:lstStyle>
          <a:p>
            <a:pPr>
              <a:defRPr/>
            </a:pPr>
            <a:fld id="{86F4B04A-E91A-4439-9876-9FC41E46D79F}" type="slidenum">
              <a:rPr lang="en-US"/>
              <a:pPr>
                <a:defRPr/>
              </a:pPr>
              <a:t>‹#›</a:t>
            </a:fld>
            <a:endParaRPr lang="en-US" dirty="0"/>
          </a:p>
        </p:txBody>
      </p:sp>
      <p:pic>
        <p:nvPicPr>
          <p:cNvPr id="7" name="Picture 2"/>
          <p:cNvPicPr>
            <a:picLocks noChangeAspect="1" noChangeArrowheads="1"/>
          </p:cNvPicPr>
          <p:nvPr userDrawn="1"/>
        </p:nvPicPr>
        <p:blipFill>
          <a:blip r:embed="rId5"/>
          <a:srcRect/>
          <a:stretch>
            <a:fillRect/>
          </a:stretch>
        </p:blipFill>
        <p:spPr bwMode="auto">
          <a:xfrm>
            <a:off x="0" y="1429617"/>
            <a:ext cx="9163050" cy="2886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63" r:id="rId1"/>
  </p:sldLayoutIdLst>
  <p:hf hdr="0" dt="0"/>
  <p:txStyles>
    <p:titleStyle>
      <a:lvl1pPr algn="l" defTabSz="457200" rtl="0" eaLnBrk="0" fontAlgn="base" hangingPunct="0">
        <a:spcBef>
          <a:spcPct val="0"/>
        </a:spcBef>
        <a:spcAft>
          <a:spcPct val="0"/>
        </a:spcAft>
        <a:defRPr sz="3300" b="1" kern="1200">
          <a:solidFill>
            <a:srgbClr val="990033"/>
          </a:solidFill>
          <a:latin typeface="GillSans"/>
          <a:ea typeface="ＭＳ Ｐゴシック" pitchFamily="48" charset="-128"/>
          <a:cs typeface="GillSans"/>
        </a:defRPr>
      </a:lvl1pPr>
      <a:lvl2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5pPr>
      <a:lvl6pPr marL="457200" algn="l" defTabSz="457200" rtl="0" fontAlgn="base">
        <a:spcBef>
          <a:spcPct val="0"/>
        </a:spcBef>
        <a:spcAft>
          <a:spcPct val="0"/>
        </a:spcAft>
        <a:defRPr sz="3300">
          <a:solidFill>
            <a:srgbClr val="990033"/>
          </a:solidFill>
          <a:latin typeface="Gadget" pitchFamily="48" charset="0"/>
          <a:ea typeface="ＭＳ Ｐゴシック" pitchFamily="48" charset="-128"/>
        </a:defRPr>
      </a:lvl6pPr>
      <a:lvl7pPr marL="914400" algn="l" defTabSz="457200" rtl="0" fontAlgn="base">
        <a:spcBef>
          <a:spcPct val="0"/>
        </a:spcBef>
        <a:spcAft>
          <a:spcPct val="0"/>
        </a:spcAft>
        <a:defRPr sz="3300">
          <a:solidFill>
            <a:srgbClr val="990033"/>
          </a:solidFill>
          <a:latin typeface="Gadget" pitchFamily="48" charset="0"/>
          <a:ea typeface="ＭＳ Ｐゴシック" pitchFamily="48" charset="-128"/>
        </a:defRPr>
      </a:lvl7pPr>
      <a:lvl8pPr marL="1371600" algn="l" defTabSz="457200" rtl="0" fontAlgn="base">
        <a:spcBef>
          <a:spcPct val="0"/>
        </a:spcBef>
        <a:spcAft>
          <a:spcPct val="0"/>
        </a:spcAft>
        <a:defRPr sz="3300">
          <a:solidFill>
            <a:srgbClr val="990033"/>
          </a:solidFill>
          <a:latin typeface="Gadget" pitchFamily="48" charset="0"/>
          <a:ea typeface="ＭＳ Ｐゴシック" pitchFamily="48" charset="-128"/>
        </a:defRPr>
      </a:lvl8pPr>
      <a:lvl9pPr marL="1828800" algn="l" defTabSz="457200" rtl="0" fontAlgn="base">
        <a:spcBef>
          <a:spcPct val="0"/>
        </a:spcBef>
        <a:spcAft>
          <a:spcPct val="0"/>
        </a:spcAft>
        <a:defRPr sz="3300">
          <a:solidFill>
            <a:srgbClr val="990033"/>
          </a:solidFill>
          <a:latin typeface="Gadget" pitchFamily="48" charset="0"/>
          <a:ea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defRPr sz="2800" kern="1200">
          <a:solidFill>
            <a:srgbClr val="000099"/>
          </a:solidFill>
          <a:latin typeface="Gill Sans"/>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defRPr sz="2400" kern="1200">
          <a:solidFill>
            <a:srgbClr val="330099"/>
          </a:solidFill>
          <a:latin typeface="Gill Sans"/>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400" kern="1200">
          <a:solidFill>
            <a:srgbClr val="330099"/>
          </a:solidFill>
          <a:latin typeface="Gill Sans"/>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330099"/>
          </a:solidFill>
          <a:latin typeface="Gill Sans"/>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330099"/>
          </a:solidFill>
          <a:latin typeface="Gill Sans"/>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6147" name="Title Placeholder 1"/>
          <p:cNvSpPr>
            <a:spLocks noGrp="1"/>
          </p:cNvSpPr>
          <p:nvPr>
            <p:ph type="title"/>
          </p:nvPr>
        </p:nvSpPr>
        <p:spPr bwMode="auto">
          <a:xfrm>
            <a:off x="457200" y="4953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dirty="0">
                <a:solidFill>
                  <a:srgbClr val="000099"/>
                </a:solidFill>
                <a:latin typeface="+mn-lt"/>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000099"/>
                </a:solidFill>
                <a:latin typeface="+mn-lt"/>
              </a:defRPr>
            </a:lvl1pPr>
          </a:lstStyle>
          <a:p>
            <a:pPr>
              <a:defRPr/>
            </a:pPr>
            <a:fld id="{4D743850-BC4F-4293-A448-AE68E292148F}" type="slidenum">
              <a:rPr lang="en-US"/>
              <a:pPr>
                <a:defRPr/>
              </a:pPr>
              <a:t>‹#›</a:t>
            </a:fld>
            <a:endParaRPr lang="en-US" dirty="0"/>
          </a:p>
        </p:txBody>
      </p:sp>
      <p:sp>
        <p:nvSpPr>
          <p:cNvPr id="75783" name="Rectangle 7"/>
          <p:cNvSpPr>
            <a:spLocks noChangeArrowheads="1"/>
          </p:cNvSpPr>
          <p:nvPr/>
        </p:nvSpPr>
        <p:spPr bwMode="auto">
          <a:xfrm>
            <a:off x="123825" y="19050"/>
            <a:ext cx="8851900" cy="779463"/>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75784" name="Text Box 8"/>
          <p:cNvSpPr txBox="1">
            <a:spLocks noChangeArrowheads="1"/>
          </p:cNvSpPr>
          <p:nvPr/>
        </p:nvSpPr>
        <p:spPr bwMode="auto">
          <a:xfrm>
            <a:off x="7370763" y="19050"/>
            <a:ext cx="1423987" cy="914400"/>
          </a:xfrm>
          <a:prstGeom prst="rect">
            <a:avLst/>
          </a:prstGeom>
          <a:noFill/>
          <a:ln w="9525">
            <a:noFill/>
            <a:miter lim="800000"/>
            <a:headEnd/>
            <a:tailEnd/>
          </a:ln>
          <a:effectLst/>
        </p:spPr>
        <p:txBody>
          <a:bodyPr wrap="none">
            <a:spAutoFit/>
          </a:bodyPr>
          <a:lstStyle/>
          <a:p>
            <a:pPr>
              <a:defRPr/>
            </a:pPr>
            <a:r>
              <a:rPr lang="en-US" sz="5400" b="1">
                <a:solidFill>
                  <a:srgbClr val="8CC7EA"/>
                </a:solidFill>
                <a:latin typeface="Trebuchet MS" pitchFamily="34" charset="0"/>
              </a:rPr>
              <a:t>CDL</a:t>
            </a:r>
          </a:p>
        </p:txBody>
      </p:sp>
      <p:sp>
        <p:nvSpPr>
          <p:cNvPr id="75785" name="Line 9"/>
          <p:cNvSpPr>
            <a:spLocks noChangeShapeType="1"/>
          </p:cNvSpPr>
          <p:nvPr/>
        </p:nvSpPr>
        <p:spPr bwMode="auto">
          <a:xfrm>
            <a:off x="452438" y="495300"/>
            <a:ext cx="6951662" cy="0"/>
          </a:xfrm>
          <a:prstGeom prst="line">
            <a:avLst/>
          </a:prstGeom>
          <a:noFill/>
          <a:ln w="28575">
            <a:solidFill>
              <a:srgbClr val="8CC7EA"/>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Lst>
  <p:hf hdr="0" dt="0"/>
  <p:txStyles>
    <p:titleStyle>
      <a:lvl1pPr algn="l" defTabSz="457200" rtl="0" eaLnBrk="0" fontAlgn="base" hangingPunct="0">
        <a:spcBef>
          <a:spcPct val="0"/>
        </a:spcBef>
        <a:spcAft>
          <a:spcPct val="0"/>
        </a:spcAft>
        <a:defRPr sz="3300" b="1">
          <a:solidFill>
            <a:srgbClr val="990033"/>
          </a:solidFill>
          <a:latin typeface="+mj-lt"/>
          <a:ea typeface="+mj-ea"/>
          <a:cs typeface="+mj-c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5pPr>
      <a:lvl6pPr marL="4572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6pPr>
      <a:lvl7pPr marL="9144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7pPr>
      <a:lvl8pPr marL="13716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8pPr>
      <a:lvl9pPr marL="18288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9pPr>
    </p:titleStyle>
    <p:bodyStyle>
      <a:lvl1pPr marL="342900" indent="-342900" algn="l" defTabSz="457200" rtl="0" eaLnBrk="0" fontAlgn="base" hangingPunct="0">
        <a:spcBef>
          <a:spcPct val="20000"/>
        </a:spcBef>
        <a:spcAft>
          <a:spcPct val="0"/>
        </a:spcAft>
        <a:buFont typeface="Arial" charset="0"/>
        <a:buChar char="•"/>
        <a:defRPr sz="2000">
          <a:solidFill>
            <a:srgbClr val="000099"/>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a:solidFill>
            <a:srgbClr val="000099"/>
          </a:solidFill>
          <a:latin typeface="+mn-lt"/>
          <a:ea typeface="+mn-ea"/>
        </a:defRPr>
      </a:lvl2pPr>
      <a:lvl3pPr marL="1143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3pPr>
      <a:lvl4pPr marL="1600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4pPr>
      <a:lvl5pPr marL="20574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9219" name="Title Placeholder 1"/>
          <p:cNvSpPr>
            <a:spLocks noGrp="1"/>
          </p:cNvSpPr>
          <p:nvPr>
            <p:ph type="title"/>
          </p:nvPr>
        </p:nvSpPr>
        <p:spPr bwMode="auto">
          <a:xfrm>
            <a:off x="457200" y="4953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dirty="0">
                <a:solidFill>
                  <a:srgbClr val="000099"/>
                </a:solidFill>
                <a:latin typeface="+mn-lt"/>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000099"/>
                </a:solidFill>
                <a:latin typeface="+mn-lt"/>
              </a:defRPr>
            </a:lvl1pPr>
          </a:lstStyle>
          <a:p>
            <a:pPr>
              <a:defRPr/>
            </a:pPr>
            <a:fld id="{801EC458-A9AC-4819-A2F0-C423A2F647B1}" type="slidenum">
              <a:rPr lang="en-US"/>
              <a:pPr>
                <a:defRPr/>
              </a:pPr>
              <a:t>‹#›</a:t>
            </a:fld>
            <a:endParaRPr lang="en-US" dirty="0"/>
          </a:p>
        </p:txBody>
      </p:sp>
      <p:sp>
        <p:nvSpPr>
          <p:cNvPr id="76807" name="Rectangle 7"/>
          <p:cNvSpPr>
            <a:spLocks noChangeArrowheads="1"/>
          </p:cNvSpPr>
          <p:nvPr/>
        </p:nvSpPr>
        <p:spPr bwMode="auto">
          <a:xfrm>
            <a:off x="123825" y="19050"/>
            <a:ext cx="8851900" cy="779463"/>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76808" name="Text Box 8"/>
          <p:cNvSpPr txBox="1">
            <a:spLocks noChangeArrowheads="1"/>
          </p:cNvSpPr>
          <p:nvPr/>
        </p:nvSpPr>
        <p:spPr bwMode="auto">
          <a:xfrm>
            <a:off x="7370763" y="19050"/>
            <a:ext cx="1479550" cy="914400"/>
          </a:xfrm>
          <a:prstGeom prst="rect">
            <a:avLst/>
          </a:prstGeom>
          <a:noFill/>
          <a:ln w="9525">
            <a:noFill/>
            <a:miter lim="800000"/>
            <a:headEnd/>
            <a:tailEnd/>
          </a:ln>
          <a:effectLst/>
        </p:spPr>
        <p:txBody>
          <a:bodyPr wrap="none">
            <a:spAutoFit/>
          </a:bodyPr>
          <a:lstStyle/>
          <a:p>
            <a:pPr>
              <a:defRPr/>
            </a:pPr>
            <a:r>
              <a:rPr lang="en-US" sz="5400" b="1">
                <a:solidFill>
                  <a:srgbClr val="8CC7EA"/>
                </a:solidFill>
                <a:latin typeface="Trebuchet MS" pitchFamily="34" charset="0"/>
              </a:rPr>
              <a:t>NTC</a:t>
            </a:r>
          </a:p>
        </p:txBody>
      </p:sp>
      <p:sp>
        <p:nvSpPr>
          <p:cNvPr id="76809" name="Line 9"/>
          <p:cNvSpPr>
            <a:spLocks noChangeShapeType="1"/>
          </p:cNvSpPr>
          <p:nvPr/>
        </p:nvSpPr>
        <p:spPr bwMode="auto">
          <a:xfrm>
            <a:off x="452438" y="495300"/>
            <a:ext cx="6951662" cy="0"/>
          </a:xfrm>
          <a:prstGeom prst="line">
            <a:avLst/>
          </a:prstGeom>
          <a:noFill/>
          <a:ln w="28575">
            <a:solidFill>
              <a:srgbClr val="8CC7EA"/>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hf hdr="0" dt="0"/>
  <p:txStyles>
    <p:titleStyle>
      <a:lvl1pPr algn="l" defTabSz="457200" rtl="0" eaLnBrk="0" fontAlgn="base" hangingPunct="0">
        <a:spcBef>
          <a:spcPct val="0"/>
        </a:spcBef>
        <a:spcAft>
          <a:spcPct val="0"/>
        </a:spcAft>
        <a:defRPr sz="3300" b="1">
          <a:solidFill>
            <a:srgbClr val="990033"/>
          </a:solidFill>
          <a:latin typeface="+mj-lt"/>
          <a:ea typeface="+mj-ea"/>
          <a:cs typeface="+mj-c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5pPr>
      <a:lvl6pPr marL="4572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6pPr>
      <a:lvl7pPr marL="9144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7pPr>
      <a:lvl8pPr marL="13716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8pPr>
      <a:lvl9pPr marL="18288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9pPr>
    </p:titleStyle>
    <p:bodyStyle>
      <a:lvl1pPr marL="342900" indent="-342900" algn="l" defTabSz="457200" rtl="0" eaLnBrk="0" fontAlgn="base" hangingPunct="0">
        <a:spcBef>
          <a:spcPct val="20000"/>
        </a:spcBef>
        <a:spcAft>
          <a:spcPct val="0"/>
        </a:spcAft>
        <a:buFont typeface="Arial" charset="0"/>
        <a:buChar char="•"/>
        <a:defRPr sz="2000">
          <a:solidFill>
            <a:srgbClr val="000099"/>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a:solidFill>
            <a:srgbClr val="000099"/>
          </a:solidFill>
          <a:latin typeface="+mn-lt"/>
          <a:ea typeface="+mn-ea"/>
        </a:defRPr>
      </a:lvl2pPr>
      <a:lvl3pPr marL="1143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3pPr>
      <a:lvl4pPr marL="1600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4pPr>
      <a:lvl5pPr marL="20574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21513" name="Rectangle 9"/>
          <p:cNvSpPr>
            <a:spLocks noChangeArrowheads="1"/>
          </p:cNvSpPr>
          <p:nvPr/>
        </p:nvSpPr>
        <p:spPr bwMode="auto">
          <a:xfrm>
            <a:off x="123825" y="19050"/>
            <a:ext cx="8010525" cy="779463"/>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ＭＳ Ｐゴシック" pitchFamily="17" charset="-128"/>
              <a:cs typeface="+mn-cs"/>
            </a:endParaRPr>
          </a:p>
        </p:txBody>
      </p:sp>
      <p:pic>
        <p:nvPicPr>
          <p:cNvPr id="3075" name="Picture 6"/>
          <p:cNvPicPr>
            <a:picLocks noChangeAspect="1" noChangeArrowheads="1"/>
          </p:cNvPicPr>
          <p:nvPr/>
        </p:nvPicPr>
        <p:blipFill>
          <a:blip r:embed="rId10"/>
          <a:srcRect/>
          <a:stretch>
            <a:fillRect/>
          </a:stretch>
        </p:blipFill>
        <p:spPr bwMode="auto">
          <a:xfrm>
            <a:off x="452438" y="5835650"/>
            <a:ext cx="590550" cy="763588"/>
          </a:xfrm>
          <a:prstGeom prst="rect">
            <a:avLst/>
          </a:prstGeom>
          <a:noFill/>
          <a:ln w="9525">
            <a:noFill/>
            <a:miter lim="800000"/>
            <a:headEnd/>
            <a:tailEnd/>
          </a:ln>
        </p:spPr>
      </p:pic>
      <p:sp>
        <p:nvSpPr>
          <p:cNvPr id="3076" name="Title Placeholder 1"/>
          <p:cNvSpPr>
            <a:spLocks noGrp="1"/>
          </p:cNvSpPr>
          <p:nvPr>
            <p:ph type="title"/>
          </p:nvPr>
        </p:nvSpPr>
        <p:spPr bwMode="auto">
          <a:xfrm>
            <a:off x="457200" y="487363"/>
            <a:ext cx="8229600" cy="960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110" charset="-18"/>
                <a:ea typeface="ＭＳ Ｐゴシック" pitchFamily="-110" charset="-128"/>
                <a:cs typeface="ＭＳ Ｐゴシック" pitchFamily="-110" charset="-128"/>
              </a:defRPr>
            </a:lvl1pPr>
          </a:lstStyle>
          <a:p>
            <a:pPr>
              <a:defRPr/>
            </a:pPr>
            <a:fld id="{BB71E7AD-A684-1C47-98C7-65C5CF583E7B}" type="slidenum">
              <a:rPr lang="en-US"/>
              <a:pPr>
                <a:defRPr/>
              </a:pPr>
              <a:t>‹#›</a:t>
            </a:fld>
            <a:endParaRPr lang="en-US"/>
          </a:p>
        </p:txBody>
      </p:sp>
      <p:sp>
        <p:nvSpPr>
          <p:cNvPr id="21511" name="Text Box 7"/>
          <p:cNvSpPr txBox="1">
            <a:spLocks noChangeArrowheads="1"/>
          </p:cNvSpPr>
          <p:nvPr/>
        </p:nvSpPr>
        <p:spPr bwMode="auto">
          <a:xfrm>
            <a:off x="6189663" y="19050"/>
            <a:ext cx="1944687" cy="914400"/>
          </a:xfrm>
          <a:prstGeom prst="rect">
            <a:avLst/>
          </a:prstGeom>
          <a:noFill/>
          <a:ln w="9525">
            <a:noFill/>
            <a:miter lim="800000"/>
            <a:headEnd/>
            <a:tailEnd/>
          </a:ln>
          <a:effectLst/>
        </p:spPr>
        <p:txBody>
          <a:bodyPr wrap="none">
            <a:spAutoFit/>
          </a:bodyPr>
          <a:lstStyle/>
          <a:p>
            <a:pPr defTabSz="914400">
              <a:defRPr/>
            </a:pPr>
            <a:r>
              <a:rPr lang="en-US" sz="5400" b="1">
                <a:solidFill>
                  <a:srgbClr val="8CC7EA"/>
                </a:solidFill>
                <a:latin typeface="Trebuchet MS" pitchFamily="34" charset="0"/>
                <a:ea typeface="ＭＳ Ｐゴシック" pitchFamily="17" charset="-128"/>
                <a:cs typeface="+mn-cs"/>
              </a:rPr>
              <a:t>ALMA</a:t>
            </a:r>
          </a:p>
        </p:txBody>
      </p:sp>
      <p:sp>
        <p:nvSpPr>
          <p:cNvPr id="21512" name="Line 8"/>
          <p:cNvSpPr>
            <a:spLocks noChangeShapeType="1"/>
          </p:cNvSpPr>
          <p:nvPr/>
        </p:nvSpPr>
        <p:spPr bwMode="auto">
          <a:xfrm>
            <a:off x="452438" y="495300"/>
            <a:ext cx="5859462" cy="0"/>
          </a:xfrm>
          <a:prstGeom prst="line">
            <a:avLst/>
          </a:prstGeom>
          <a:noFill/>
          <a:ln w="28575">
            <a:solidFill>
              <a:srgbClr val="8CC7EA"/>
            </a:solidFill>
            <a:round/>
            <a:headEnd/>
            <a:tailEnd/>
          </a:ln>
          <a:effectLst/>
        </p:spPr>
        <p:txBody>
          <a:bodyPr/>
          <a:lstStyle/>
          <a:p>
            <a:pPr>
              <a:defRPr/>
            </a:pPr>
            <a:endParaRPr lang="en-US">
              <a:latin typeface="Arial" charset="0"/>
              <a:ea typeface="ＭＳ Ｐゴシック" pitchFamily="17" charset="-128"/>
              <a:cs typeface="+mn-cs"/>
            </a:endParaRPr>
          </a:p>
        </p:txBody>
      </p:sp>
    </p:spTree>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Lst>
  <p:hf hdr="0" dt="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96" charset="-128"/>
          <a:cs typeface="ＭＳ Ｐゴシック" pitchFamily="4" charset="-128"/>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ＭＳ Ｐゴシック" pitchFamily="4" charset="-128"/>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ＭＳ Ｐゴシック" pitchFamily="4" charset="-128"/>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ＭＳ Ｐゴシック" pitchFamily="4" charset="-128"/>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ＭＳ Ｐゴシック" pitchFamily="4" charset="-128"/>
        </a:defRPr>
      </a:lvl5pPr>
      <a:lvl6pPr marL="457200" algn="l" defTabSz="457200" rtl="0" fontAlgn="base">
        <a:spcBef>
          <a:spcPct val="0"/>
        </a:spcBef>
        <a:spcAft>
          <a:spcPct val="0"/>
        </a:spcAft>
        <a:defRPr sz="3200">
          <a:solidFill>
            <a:srgbClr val="990033"/>
          </a:solidFill>
          <a:latin typeface="Gadget" pitchFamily="96" charset="0"/>
          <a:ea typeface="ＭＳ Ｐゴシック" pitchFamily="96" charset="-128"/>
        </a:defRPr>
      </a:lvl6pPr>
      <a:lvl7pPr marL="914400" algn="l" defTabSz="457200" rtl="0" fontAlgn="base">
        <a:spcBef>
          <a:spcPct val="0"/>
        </a:spcBef>
        <a:spcAft>
          <a:spcPct val="0"/>
        </a:spcAft>
        <a:defRPr sz="3200">
          <a:solidFill>
            <a:srgbClr val="990033"/>
          </a:solidFill>
          <a:latin typeface="Gadget" pitchFamily="96" charset="0"/>
          <a:ea typeface="ＭＳ Ｐゴシック" pitchFamily="96" charset="-128"/>
        </a:defRPr>
      </a:lvl7pPr>
      <a:lvl8pPr marL="1371600" algn="l" defTabSz="457200" rtl="0" fontAlgn="base">
        <a:spcBef>
          <a:spcPct val="0"/>
        </a:spcBef>
        <a:spcAft>
          <a:spcPct val="0"/>
        </a:spcAft>
        <a:defRPr sz="3200">
          <a:solidFill>
            <a:srgbClr val="990033"/>
          </a:solidFill>
          <a:latin typeface="Gadget" pitchFamily="96" charset="0"/>
          <a:ea typeface="ＭＳ Ｐゴシック" pitchFamily="96" charset="-128"/>
        </a:defRPr>
      </a:lvl8pPr>
      <a:lvl9pPr marL="1828800" algn="l" defTabSz="457200" rtl="0" fontAlgn="base">
        <a:spcBef>
          <a:spcPct val="0"/>
        </a:spcBef>
        <a:spcAft>
          <a:spcPct val="0"/>
        </a:spcAft>
        <a:defRPr sz="3200">
          <a:solidFill>
            <a:srgbClr val="990033"/>
          </a:solidFill>
          <a:latin typeface="Gadget" pitchFamily="96" charset="0"/>
          <a:ea typeface="ＭＳ Ｐゴシック" pitchFamily="96" charset="-128"/>
        </a:defRPr>
      </a:lvl9pPr>
    </p:titleStyle>
    <p:bodyStyle>
      <a:lvl1pPr marL="342900" indent="-34290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ＭＳ Ｐゴシック" pitchFamily="4" charset="-128"/>
        </a:defRPr>
      </a:lvl1pPr>
      <a:lvl2pPr marL="742950" indent="-28575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ＭＳ Ｐゴシック" pitchFamily="4" charset="-128"/>
        </a:defRPr>
      </a:lvl2pPr>
      <a:lvl3pPr marL="1143000" indent="-22860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mn-cs"/>
        </a:defRPr>
      </a:lvl3pPr>
      <a:lvl4pPr marL="1600200" indent="-22860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mn-cs"/>
        </a:defRPr>
      </a:lvl4pPr>
      <a:lvl5pPr marL="2057400" indent="-22860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21513" name="Rectangle 9"/>
          <p:cNvSpPr>
            <a:spLocks noChangeArrowheads="1"/>
          </p:cNvSpPr>
          <p:nvPr/>
        </p:nvSpPr>
        <p:spPr bwMode="auto">
          <a:xfrm>
            <a:off x="123825" y="19050"/>
            <a:ext cx="8010525" cy="779463"/>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ＭＳ Ｐゴシック" pitchFamily="17" charset="-128"/>
              <a:cs typeface="+mn-cs"/>
            </a:endParaRPr>
          </a:p>
        </p:txBody>
      </p:sp>
      <p:pic>
        <p:nvPicPr>
          <p:cNvPr id="1027" name="Picture 6"/>
          <p:cNvPicPr>
            <a:picLocks noChangeAspect="1" noChangeArrowheads="1"/>
          </p:cNvPicPr>
          <p:nvPr/>
        </p:nvPicPr>
        <p:blipFill>
          <a:blip r:embed="rId10"/>
          <a:srcRect/>
          <a:stretch>
            <a:fillRect/>
          </a:stretch>
        </p:blipFill>
        <p:spPr bwMode="auto">
          <a:xfrm>
            <a:off x="452438" y="5835650"/>
            <a:ext cx="590550" cy="763588"/>
          </a:xfrm>
          <a:prstGeom prst="rect">
            <a:avLst/>
          </a:prstGeom>
          <a:noFill/>
          <a:ln w="9525">
            <a:noFill/>
            <a:miter lim="800000"/>
            <a:headEnd/>
            <a:tailEnd/>
          </a:ln>
        </p:spPr>
      </p:pic>
      <p:sp>
        <p:nvSpPr>
          <p:cNvPr id="1028" name="Title Placeholder 1"/>
          <p:cNvSpPr>
            <a:spLocks noGrp="1"/>
          </p:cNvSpPr>
          <p:nvPr>
            <p:ph type="title"/>
          </p:nvPr>
        </p:nvSpPr>
        <p:spPr bwMode="auto">
          <a:xfrm>
            <a:off x="457200" y="487363"/>
            <a:ext cx="8229600" cy="960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110" charset="-18"/>
                <a:ea typeface="ＭＳ Ｐゴシック" pitchFamily="-110" charset="-128"/>
                <a:cs typeface="ＭＳ Ｐゴシック" pitchFamily="-110" charset="-128"/>
              </a:defRPr>
            </a:lvl1pPr>
          </a:lstStyle>
          <a:p>
            <a:pPr>
              <a:defRPr/>
            </a:pPr>
            <a:fld id="{D617B5F7-007B-D844-BFC7-A7DDF724AB7A}" type="slidenum">
              <a:rPr lang="en-US"/>
              <a:pPr>
                <a:defRPr/>
              </a:pPr>
              <a:t>‹#›</a:t>
            </a:fld>
            <a:endParaRPr lang="en-US"/>
          </a:p>
        </p:txBody>
      </p:sp>
      <p:sp>
        <p:nvSpPr>
          <p:cNvPr id="21511" name="Text Box 7"/>
          <p:cNvSpPr txBox="1">
            <a:spLocks noChangeArrowheads="1"/>
          </p:cNvSpPr>
          <p:nvPr/>
        </p:nvSpPr>
        <p:spPr bwMode="auto">
          <a:xfrm>
            <a:off x="6189663" y="19050"/>
            <a:ext cx="1944687" cy="914400"/>
          </a:xfrm>
          <a:prstGeom prst="rect">
            <a:avLst/>
          </a:prstGeom>
          <a:noFill/>
          <a:ln w="9525">
            <a:noFill/>
            <a:miter lim="800000"/>
            <a:headEnd/>
            <a:tailEnd/>
          </a:ln>
          <a:effectLst/>
        </p:spPr>
        <p:txBody>
          <a:bodyPr wrap="none">
            <a:spAutoFit/>
          </a:bodyPr>
          <a:lstStyle/>
          <a:p>
            <a:pPr defTabSz="914400">
              <a:defRPr/>
            </a:pPr>
            <a:r>
              <a:rPr lang="en-US" sz="5400" b="1">
                <a:solidFill>
                  <a:srgbClr val="8CC7EA"/>
                </a:solidFill>
                <a:latin typeface="Trebuchet MS" pitchFamily="34" charset="0"/>
                <a:ea typeface="ＭＳ Ｐゴシック" pitchFamily="17" charset="-128"/>
                <a:cs typeface="+mn-cs"/>
              </a:rPr>
              <a:t>ALMA</a:t>
            </a:r>
          </a:p>
        </p:txBody>
      </p:sp>
      <p:sp>
        <p:nvSpPr>
          <p:cNvPr id="21512" name="Line 8"/>
          <p:cNvSpPr>
            <a:spLocks noChangeShapeType="1"/>
          </p:cNvSpPr>
          <p:nvPr/>
        </p:nvSpPr>
        <p:spPr bwMode="auto">
          <a:xfrm>
            <a:off x="452438" y="495300"/>
            <a:ext cx="5859462" cy="0"/>
          </a:xfrm>
          <a:prstGeom prst="line">
            <a:avLst/>
          </a:prstGeom>
          <a:noFill/>
          <a:ln w="28575">
            <a:solidFill>
              <a:srgbClr val="8CC7EA"/>
            </a:solidFill>
            <a:round/>
            <a:headEnd/>
            <a:tailEnd/>
          </a:ln>
          <a:effectLst/>
        </p:spPr>
        <p:txBody>
          <a:bodyPr/>
          <a:lstStyle/>
          <a:p>
            <a:pPr>
              <a:defRPr/>
            </a:pPr>
            <a:endParaRPr lang="en-US">
              <a:latin typeface="Arial" charset="0"/>
              <a:ea typeface="ＭＳ Ｐゴシック" pitchFamily="17" charset="-128"/>
              <a:cs typeface="+mn-cs"/>
            </a:endParaRPr>
          </a:p>
        </p:txBody>
      </p:sp>
    </p:spTree>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Lst>
  <p:hf hdr="0" dt="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96" charset="-128"/>
          <a:cs typeface="ＭＳ Ｐゴシック" pitchFamily="4" charset="-128"/>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ＭＳ Ｐゴシック" pitchFamily="4" charset="-128"/>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ＭＳ Ｐゴシック" pitchFamily="4" charset="-128"/>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ＭＳ Ｐゴシック" pitchFamily="4" charset="-128"/>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ＭＳ Ｐゴシック" pitchFamily="4" charset="-128"/>
        </a:defRPr>
      </a:lvl5pPr>
      <a:lvl6pPr marL="457200" algn="l" defTabSz="457200" rtl="0" fontAlgn="base">
        <a:spcBef>
          <a:spcPct val="0"/>
        </a:spcBef>
        <a:spcAft>
          <a:spcPct val="0"/>
        </a:spcAft>
        <a:defRPr sz="3200">
          <a:solidFill>
            <a:srgbClr val="990033"/>
          </a:solidFill>
          <a:latin typeface="Gadget" pitchFamily="96" charset="0"/>
          <a:ea typeface="ＭＳ Ｐゴシック" pitchFamily="96" charset="-128"/>
        </a:defRPr>
      </a:lvl6pPr>
      <a:lvl7pPr marL="914400" algn="l" defTabSz="457200" rtl="0" fontAlgn="base">
        <a:spcBef>
          <a:spcPct val="0"/>
        </a:spcBef>
        <a:spcAft>
          <a:spcPct val="0"/>
        </a:spcAft>
        <a:defRPr sz="3200">
          <a:solidFill>
            <a:srgbClr val="990033"/>
          </a:solidFill>
          <a:latin typeface="Gadget" pitchFamily="96" charset="0"/>
          <a:ea typeface="ＭＳ Ｐゴシック" pitchFamily="96" charset="-128"/>
        </a:defRPr>
      </a:lvl7pPr>
      <a:lvl8pPr marL="1371600" algn="l" defTabSz="457200" rtl="0" fontAlgn="base">
        <a:spcBef>
          <a:spcPct val="0"/>
        </a:spcBef>
        <a:spcAft>
          <a:spcPct val="0"/>
        </a:spcAft>
        <a:defRPr sz="3200">
          <a:solidFill>
            <a:srgbClr val="990033"/>
          </a:solidFill>
          <a:latin typeface="Gadget" pitchFamily="96" charset="0"/>
          <a:ea typeface="ＭＳ Ｐゴシック" pitchFamily="96" charset="-128"/>
        </a:defRPr>
      </a:lvl8pPr>
      <a:lvl9pPr marL="1828800" algn="l" defTabSz="457200" rtl="0" fontAlgn="base">
        <a:spcBef>
          <a:spcPct val="0"/>
        </a:spcBef>
        <a:spcAft>
          <a:spcPct val="0"/>
        </a:spcAft>
        <a:defRPr sz="3200">
          <a:solidFill>
            <a:srgbClr val="990033"/>
          </a:solidFill>
          <a:latin typeface="Gadget" pitchFamily="96" charset="0"/>
          <a:ea typeface="ＭＳ Ｐゴシック" pitchFamily="96" charset="-128"/>
        </a:defRPr>
      </a:lvl9pPr>
    </p:titleStyle>
    <p:bodyStyle>
      <a:lvl1pPr marL="342900" indent="-34290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ＭＳ Ｐゴシック" pitchFamily="4" charset="-128"/>
        </a:defRPr>
      </a:lvl1pPr>
      <a:lvl2pPr marL="742950" indent="-28575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ＭＳ Ｐゴシック" pitchFamily="4" charset="-128"/>
        </a:defRPr>
      </a:lvl2pPr>
      <a:lvl3pPr marL="1143000" indent="-22860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mn-cs"/>
        </a:defRPr>
      </a:lvl3pPr>
      <a:lvl4pPr marL="1600200" indent="-22860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mn-cs"/>
        </a:defRPr>
      </a:lvl4pPr>
      <a:lvl5pPr marL="2057400" indent="-22860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3" Type="http://schemas.openxmlformats.org/officeDocument/2006/relationships/image" Target="../media/image15.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22.jpeg"/><Relationship Id="rId1" Type="http://schemas.openxmlformats.org/officeDocument/2006/relationships/slideLayout" Target="../slideLayouts/slideLayout30.xml"/><Relationship Id="rId2" Type="http://schemas.openxmlformats.org/officeDocument/2006/relationships/image" Target="../media/image20.jpeg"/><Relationship Id="rId3" Type="http://schemas.openxmlformats.org/officeDocument/2006/relationships/image" Target="../media/image21.jpeg"/><Relationship Id="rId5"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careers.nrao.edu" TargetMode="Externa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6"/>
          <p:cNvSpPr>
            <a:spLocks noGrp="1"/>
          </p:cNvSpPr>
          <p:nvPr>
            <p:ph type="title" idx="4294967295"/>
          </p:nvPr>
        </p:nvSpPr>
        <p:spPr>
          <a:xfrm>
            <a:off x="177800" y="487363"/>
            <a:ext cx="8686800" cy="960437"/>
          </a:xfrm>
        </p:spPr>
        <p:txBody>
          <a:bodyPr/>
          <a:lstStyle/>
          <a:p>
            <a:r>
              <a:rPr lang="en-US" dirty="0" err="1">
                <a:latin typeface="Gill Sans MT" pitchFamily="4" charset="-18"/>
                <a:ea typeface="ＭＳ Ｐゴシック" pitchFamily="4" charset="-128"/>
              </a:rPr>
              <a:t>MElCo</a:t>
            </a:r>
            <a:r>
              <a:rPr lang="en-US" dirty="0">
                <a:latin typeface="Gill Sans MT" pitchFamily="4" charset="-18"/>
                <a:ea typeface="ＭＳ Ｐゴシック" pitchFamily="4" charset="-128"/>
              </a:rPr>
              <a:t> Antennas - three 12m and one 7m</a:t>
            </a:r>
          </a:p>
        </p:txBody>
      </p:sp>
      <p:sp>
        <p:nvSpPr>
          <p:cNvPr id="45059"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A28E9B94-5385-254E-8082-F1CC35EB15B6}" type="slidenum">
              <a:rPr lang="en-US" sz="1200">
                <a:solidFill>
                  <a:srgbClr val="000099"/>
                </a:solidFill>
                <a:latin typeface="Gill Sans" pitchFamily="4" charset="0"/>
              </a:rPr>
              <a:pPr algn="r"/>
              <a:t>10</a:t>
            </a:fld>
            <a:endParaRPr lang="en-US" sz="1200">
              <a:solidFill>
                <a:srgbClr val="000099"/>
              </a:solidFill>
              <a:latin typeface="Gill Sans" pitchFamily="4" charset="0"/>
            </a:endParaRPr>
          </a:p>
        </p:txBody>
      </p:sp>
      <p:sp>
        <p:nvSpPr>
          <p:cNvPr id="45060"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45061" name="Picture 6" descr="4MelcoOSF"/>
          <p:cNvPicPr>
            <a:picLocks noChangeAspect="1" noChangeArrowheads="1"/>
          </p:cNvPicPr>
          <p:nvPr/>
        </p:nvPicPr>
        <p:blipFill>
          <a:blip r:embed="rId2"/>
          <a:srcRect/>
          <a:stretch>
            <a:fillRect/>
          </a:stretch>
        </p:blipFill>
        <p:spPr bwMode="auto">
          <a:xfrm>
            <a:off x="1102460" y="1276471"/>
            <a:ext cx="7467600" cy="4970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6"/>
          <p:cNvSpPr>
            <a:spLocks noGrp="1"/>
          </p:cNvSpPr>
          <p:nvPr>
            <p:ph type="title" idx="4294967295"/>
          </p:nvPr>
        </p:nvSpPr>
        <p:spPr/>
        <p:txBody>
          <a:bodyPr/>
          <a:lstStyle/>
          <a:p>
            <a:r>
              <a:rPr lang="en-US">
                <a:latin typeface="Gill Sans MT" pitchFamily="4" charset="-18"/>
                <a:ea typeface="ＭＳ Ｐゴシック" pitchFamily="4" charset="-128"/>
              </a:rPr>
              <a:t>AEM Antenna Assembly at the OSF</a:t>
            </a:r>
          </a:p>
        </p:txBody>
      </p:sp>
      <p:sp>
        <p:nvSpPr>
          <p:cNvPr id="46083"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BEF0A604-521F-6D46-9DFE-2471C94357B4}" type="slidenum">
              <a:rPr lang="en-US" sz="1200">
                <a:solidFill>
                  <a:srgbClr val="000099"/>
                </a:solidFill>
                <a:latin typeface="Gill Sans" pitchFamily="4" charset="0"/>
              </a:rPr>
              <a:pPr algn="r"/>
              <a:t>11</a:t>
            </a:fld>
            <a:endParaRPr lang="en-US" sz="1200">
              <a:solidFill>
                <a:srgbClr val="000099"/>
              </a:solidFill>
              <a:latin typeface="Gill Sans" pitchFamily="4" charset="0"/>
            </a:endParaRPr>
          </a:p>
        </p:txBody>
      </p:sp>
      <p:sp>
        <p:nvSpPr>
          <p:cNvPr id="46084"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46085" name="Picture 6" descr="aem_assembly"/>
          <p:cNvPicPr>
            <a:picLocks noChangeAspect="1" noChangeArrowheads="1"/>
          </p:cNvPicPr>
          <p:nvPr/>
        </p:nvPicPr>
        <p:blipFill>
          <a:blip r:embed="rId2"/>
          <a:srcRect/>
          <a:stretch>
            <a:fillRect/>
          </a:stretch>
        </p:blipFill>
        <p:spPr bwMode="auto">
          <a:xfrm>
            <a:off x="1181100" y="1441450"/>
            <a:ext cx="7289800" cy="485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714500" y="304800"/>
            <a:ext cx="6515100" cy="685800"/>
          </a:xfrm>
          <a:prstGeom prst="rect">
            <a:avLst/>
          </a:prstGeom>
          <a:noFill/>
          <a:ln w="9525">
            <a:noFill/>
            <a:miter lim="800000"/>
            <a:headEnd/>
            <a:tailEnd/>
          </a:ln>
        </p:spPr>
        <p:txBody>
          <a:bodyPr>
            <a:prstTxWarp prst="textNoShape">
              <a:avLst/>
            </a:prstTxWarp>
          </a:bodyPr>
          <a:lstStyle/>
          <a:p>
            <a:pPr eaLnBrk="0" hangingPunct="0"/>
            <a:endParaRPr lang="en-US" sz="3300" b="1">
              <a:solidFill>
                <a:srgbClr val="990033"/>
              </a:solidFill>
              <a:latin typeface="Gill Sans MT" pitchFamily="4" charset="-18"/>
            </a:endParaRPr>
          </a:p>
        </p:txBody>
      </p:sp>
      <p:pic>
        <p:nvPicPr>
          <p:cNvPr id="47107" name="Picture 3" descr="panelsetting"/>
          <p:cNvPicPr>
            <a:picLocks noChangeAspect="1" noChangeArrowheads="1"/>
          </p:cNvPicPr>
          <p:nvPr/>
        </p:nvPicPr>
        <p:blipFill>
          <a:blip r:embed="rId2"/>
          <a:srcRect/>
          <a:stretch>
            <a:fillRect/>
          </a:stretch>
        </p:blipFill>
        <p:spPr bwMode="auto">
          <a:xfrm>
            <a:off x="1625600" y="1316038"/>
            <a:ext cx="6781800" cy="5254625"/>
          </a:xfrm>
          <a:prstGeom prst="rect">
            <a:avLst/>
          </a:prstGeom>
          <a:noFill/>
          <a:ln w="9525">
            <a:noFill/>
            <a:miter lim="800000"/>
            <a:headEnd/>
            <a:tailEnd/>
          </a:ln>
        </p:spPr>
      </p:pic>
      <p:sp>
        <p:nvSpPr>
          <p:cNvPr id="47108" name="Rectangle 4"/>
          <p:cNvSpPr>
            <a:spLocks noGrp="1"/>
          </p:cNvSpPr>
          <p:nvPr>
            <p:ph type="title" idx="4294967295"/>
          </p:nvPr>
        </p:nvSpPr>
        <p:spPr>
          <a:xfrm>
            <a:off x="347292" y="462941"/>
            <a:ext cx="8229600" cy="960437"/>
          </a:xfrm>
        </p:spPr>
        <p:txBody>
          <a:bodyPr/>
          <a:lstStyle/>
          <a:p>
            <a:r>
              <a:rPr lang="en-US" dirty="0">
                <a:latin typeface="Gill Sans MT"/>
                <a:ea typeface="ＭＳ Ｐゴシック" pitchFamily="4" charset="-128"/>
                <a:cs typeface="Gill Sans MT"/>
              </a:rPr>
              <a:t>Teams Trained for Panel Setting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6"/>
          <p:cNvSpPr>
            <a:spLocks noGrp="1"/>
          </p:cNvSpPr>
          <p:nvPr>
            <p:ph type="title" idx="4294967295"/>
          </p:nvPr>
        </p:nvSpPr>
        <p:spPr>
          <a:xfrm>
            <a:off x="5232400" y="1252538"/>
            <a:ext cx="3327400" cy="3268662"/>
          </a:xfrm>
        </p:spPr>
        <p:txBody>
          <a:bodyPr/>
          <a:lstStyle/>
          <a:p>
            <a:r>
              <a:rPr lang="en-US">
                <a:latin typeface="Gill Sans MT" pitchFamily="4" charset="-18"/>
                <a:ea typeface="ＭＳ Ｐゴシック" pitchFamily="4" charset="-128"/>
              </a:rPr>
              <a:t>DV01 makes the climb from the OSF to the AOS (2009)</a:t>
            </a:r>
          </a:p>
        </p:txBody>
      </p:sp>
      <p:sp>
        <p:nvSpPr>
          <p:cNvPr id="48131"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0BADC414-A667-3C45-B1C0-B9CB9703DD84}" type="slidenum">
              <a:rPr lang="en-US" sz="1200">
                <a:solidFill>
                  <a:srgbClr val="000099"/>
                </a:solidFill>
                <a:latin typeface="Gill Sans" pitchFamily="4" charset="0"/>
              </a:rPr>
              <a:pPr algn="r"/>
              <a:t>13</a:t>
            </a:fld>
            <a:endParaRPr lang="en-US" sz="1200">
              <a:solidFill>
                <a:srgbClr val="000099"/>
              </a:solidFill>
              <a:latin typeface="Gill Sans" pitchFamily="4" charset="0"/>
            </a:endParaRPr>
          </a:p>
        </p:txBody>
      </p:sp>
      <p:sp>
        <p:nvSpPr>
          <p:cNvPr id="48132"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48133" name="Picture 6" descr="DV01enroute"/>
          <p:cNvPicPr>
            <a:picLocks noChangeAspect="1" noChangeArrowheads="1"/>
          </p:cNvPicPr>
          <p:nvPr/>
        </p:nvPicPr>
        <p:blipFill>
          <a:blip r:embed="rId2"/>
          <a:srcRect/>
          <a:stretch>
            <a:fillRect/>
          </a:stretch>
        </p:blipFill>
        <p:spPr bwMode="auto">
          <a:xfrm>
            <a:off x="192088" y="20638"/>
            <a:ext cx="4524375"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143000" y="304800"/>
            <a:ext cx="2514600" cy="1371600"/>
          </a:xfrm>
          <a:prstGeom prst="rect">
            <a:avLst/>
          </a:prstGeom>
          <a:noFill/>
          <a:ln w="9525">
            <a:noFill/>
            <a:miter lim="800000"/>
            <a:headEnd/>
            <a:tailEnd/>
          </a:ln>
        </p:spPr>
        <p:txBody>
          <a:bodyPr>
            <a:prstTxWarp prst="textNoShape">
              <a:avLst/>
            </a:prstTxWarp>
          </a:bodyPr>
          <a:lstStyle/>
          <a:p>
            <a:pPr eaLnBrk="0" hangingPunct="0"/>
            <a:endParaRPr lang="en-US" sz="3300" b="1">
              <a:solidFill>
                <a:srgbClr val="990033"/>
              </a:solidFill>
              <a:latin typeface="Gill Sans MT" pitchFamily="4" charset="-18"/>
            </a:endParaRPr>
          </a:p>
        </p:txBody>
      </p:sp>
      <p:pic>
        <p:nvPicPr>
          <p:cNvPr id="49155" name="Picture 4" descr="quad1_wiring"/>
          <p:cNvPicPr>
            <a:picLocks noChangeAspect="1" noChangeArrowheads="1"/>
          </p:cNvPicPr>
          <p:nvPr/>
        </p:nvPicPr>
        <p:blipFill>
          <a:blip r:embed="rId2"/>
          <a:srcRect/>
          <a:stretch>
            <a:fillRect/>
          </a:stretch>
        </p:blipFill>
        <p:spPr bwMode="auto">
          <a:xfrm>
            <a:off x="2717800" y="2397125"/>
            <a:ext cx="6400800" cy="4435475"/>
          </a:xfrm>
          <a:prstGeom prst="rect">
            <a:avLst/>
          </a:prstGeom>
          <a:noFill/>
          <a:ln w="9525">
            <a:noFill/>
            <a:miter lim="800000"/>
            <a:headEnd/>
            <a:tailEnd/>
          </a:ln>
        </p:spPr>
      </p:pic>
      <p:sp>
        <p:nvSpPr>
          <p:cNvPr id="49156" name="Rectangle 5"/>
          <p:cNvSpPr>
            <a:spLocks noGrp="1"/>
          </p:cNvSpPr>
          <p:nvPr>
            <p:ph type="title" idx="4294967295"/>
          </p:nvPr>
        </p:nvSpPr>
        <p:spPr>
          <a:xfrm>
            <a:off x="215900" y="3482975"/>
            <a:ext cx="2463800" cy="1379538"/>
          </a:xfrm>
        </p:spPr>
        <p:txBody>
          <a:bodyPr/>
          <a:lstStyle/>
          <a:p>
            <a:r>
              <a:rPr lang="en-US" sz="2900" b="0" dirty="0">
                <a:latin typeface="Gill Sans" pitchFamily="4" charset="0"/>
                <a:ea typeface="ＭＳ Ｐゴシック" pitchFamily="4" charset="-128"/>
              </a:rPr>
              <a:t>Correlator </a:t>
            </a:r>
            <a:br>
              <a:rPr lang="en-US" sz="2900" b="0" dirty="0">
                <a:latin typeface="Gill Sans" pitchFamily="4" charset="0"/>
                <a:ea typeface="ＭＳ Ｐゴシック" pitchFamily="4" charset="-128"/>
              </a:rPr>
            </a:br>
            <a:r>
              <a:rPr lang="en-US" sz="2900" b="0" dirty="0">
                <a:latin typeface="Gill Sans" pitchFamily="4" charset="0"/>
                <a:ea typeface="ＭＳ Ｐゴシック" pitchFamily="4" charset="-128"/>
              </a:rPr>
              <a:t>First Quadrant at AOS</a:t>
            </a:r>
            <a:endParaRPr lang="en-US" dirty="0">
              <a:latin typeface="Gill Sans MT" pitchFamily="4" charset="-18"/>
              <a:ea typeface="ＭＳ Ｐゴシック" pitchFamily="4" charset="-128"/>
            </a:endParaRPr>
          </a:p>
        </p:txBody>
      </p:sp>
      <p:pic>
        <p:nvPicPr>
          <p:cNvPr id="49157" name="Picture 3" descr="corr_firstquad"/>
          <p:cNvPicPr>
            <a:picLocks noChangeAspect="1" noChangeArrowheads="1"/>
          </p:cNvPicPr>
          <p:nvPr/>
        </p:nvPicPr>
        <p:blipFill>
          <a:blip r:embed="rId3"/>
          <a:srcRect/>
          <a:stretch>
            <a:fillRect/>
          </a:stretch>
        </p:blipFill>
        <p:spPr bwMode="auto">
          <a:xfrm>
            <a:off x="25400" y="38100"/>
            <a:ext cx="5410200" cy="305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6"/>
          <p:cNvSpPr>
            <a:spLocks noGrp="1"/>
          </p:cNvSpPr>
          <p:nvPr>
            <p:ph type="title" idx="4294967295"/>
          </p:nvPr>
        </p:nvSpPr>
        <p:spPr>
          <a:xfrm>
            <a:off x="335080" y="487363"/>
            <a:ext cx="8229600" cy="960437"/>
          </a:xfrm>
        </p:spPr>
        <p:txBody>
          <a:bodyPr/>
          <a:lstStyle/>
          <a:p>
            <a:r>
              <a:rPr lang="en-US" dirty="0">
                <a:latin typeface="Gill Sans MT" pitchFamily="4" charset="-18"/>
                <a:ea typeface="ＭＳ Ｐゴシック" pitchFamily="4" charset="-128"/>
              </a:rPr>
              <a:t>Configurations Leading to Inauguration</a:t>
            </a:r>
          </a:p>
        </p:txBody>
      </p:sp>
      <p:sp>
        <p:nvSpPr>
          <p:cNvPr id="50179"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AFE889D2-400E-3743-8954-028BCAF84535}" type="slidenum">
              <a:rPr lang="en-US" sz="1200">
                <a:solidFill>
                  <a:srgbClr val="000099"/>
                </a:solidFill>
                <a:latin typeface="Gill Sans" pitchFamily="4" charset="0"/>
              </a:rPr>
              <a:pPr algn="r"/>
              <a:t>15</a:t>
            </a:fld>
            <a:endParaRPr lang="en-US" sz="1200">
              <a:solidFill>
                <a:srgbClr val="000099"/>
              </a:solidFill>
              <a:latin typeface="Gill Sans" pitchFamily="4" charset="0"/>
            </a:endParaRPr>
          </a:p>
        </p:txBody>
      </p:sp>
      <p:sp>
        <p:nvSpPr>
          <p:cNvPr id="50180"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sp>
        <p:nvSpPr>
          <p:cNvPr id="50181" name="Rectangle 6"/>
          <p:cNvSpPr>
            <a:spLocks noChangeArrowheads="1"/>
          </p:cNvSpPr>
          <p:nvPr/>
        </p:nvSpPr>
        <p:spPr bwMode="auto">
          <a:xfrm>
            <a:off x="203200" y="1577975"/>
            <a:ext cx="8712200" cy="4022725"/>
          </a:xfrm>
          <a:prstGeom prst="rect">
            <a:avLst/>
          </a:prstGeom>
          <a:noFill/>
          <a:ln w="9525">
            <a:noFill/>
            <a:miter lim="800000"/>
            <a:headEnd/>
            <a:tailEnd/>
          </a:ln>
        </p:spPr>
        <p:txBody>
          <a:bodyPr>
            <a:prstTxWarp prst="textNoShape">
              <a:avLst/>
            </a:prstTxWarp>
            <a:spAutoFit/>
          </a:bodyPr>
          <a:lstStyle/>
          <a:p>
            <a:pPr>
              <a:spcBef>
                <a:spcPct val="20000"/>
              </a:spcBef>
              <a:buClr>
                <a:schemeClr val="tx1"/>
              </a:buClr>
              <a:buFont typeface="Wingdings" pitchFamily="4" charset="2"/>
              <a:buChar char="§"/>
            </a:pPr>
            <a:r>
              <a:rPr lang="en-GB" sz="2800" dirty="0" smtClean="0">
                <a:solidFill>
                  <a:srgbClr val="990033"/>
                </a:solidFill>
                <a:latin typeface="Gill Sans" pitchFamily="4" charset="0"/>
              </a:rPr>
              <a:t> Phase </a:t>
            </a:r>
            <a:r>
              <a:rPr lang="en-GB" sz="2800" dirty="0">
                <a:solidFill>
                  <a:srgbClr val="990033"/>
                </a:solidFill>
                <a:latin typeface="Gill Sans" pitchFamily="4" charset="0"/>
              </a:rPr>
              <a:t>0   Sep ’09  1 pad for antenna checkout</a:t>
            </a:r>
            <a:endParaRPr lang="en-GB" sz="2800" dirty="0" smtClean="0">
              <a:solidFill>
                <a:srgbClr val="990033"/>
              </a:solidFill>
              <a:latin typeface="Gill Sans" pitchFamily="4" charset="0"/>
            </a:endParaRPr>
          </a:p>
          <a:p>
            <a:pPr>
              <a:spcBef>
                <a:spcPct val="20000"/>
              </a:spcBef>
              <a:buClr>
                <a:schemeClr val="tx1"/>
              </a:buClr>
              <a:buFont typeface="Wingdings" pitchFamily="4" charset="2"/>
              <a:buChar char="§"/>
            </a:pPr>
            <a:r>
              <a:rPr lang="en-GB" sz="2800" dirty="0" smtClean="0">
                <a:solidFill>
                  <a:srgbClr val="990033"/>
                </a:solidFill>
                <a:latin typeface="Gill Sans" pitchFamily="4" charset="0"/>
              </a:rPr>
              <a:t> Phase </a:t>
            </a:r>
            <a:r>
              <a:rPr lang="en-GB" sz="2800" dirty="0">
                <a:solidFill>
                  <a:srgbClr val="990033"/>
                </a:solidFill>
                <a:latin typeface="Gill Sans" pitchFamily="4" charset="0"/>
              </a:rPr>
              <a:t>1   Oct ’09  3 pads for first fringes / closure</a:t>
            </a:r>
            <a:endParaRPr lang="en-GB" sz="2800" dirty="0" smtClean="0">
              <a:solidFill>
                <a:srgbClr val="990033"/>
              </a:solidFill>
              <a:latin typeface="Gill Sans" pitchFamily="4" charset="0"/>
            </a:endParaRPr>
          </a:p>
          <a:p>
            <a:pPr>
              <a:spcBef>
                <a:spcPct val="20000"/>
              </a:spcBef>
              <a:buClr>
                <a:schemeClr val="tx1"/>
              </a:buClr>
              <a:buFont typeface="Wingdings" pitchFamily="4" charset="2"/>
              <a:buChar char="§"/>
            </a:pPr>
            <a:r>
              <a:rPr lang="en-GB" sz="2800" dirty="0" smtClean="0">
                <a:solidFill>
                  <a:srgbClr val="990033"/>
                </a:solidFill>
                <a:latin typeface="Gill Sans" pitchFamily="4" charset="0"/>
              </a:rPr>
              <a:t> Phase </a:t>
            </a:r>
            <a:r>
              <a:rPr lang="en-GB" sz="2800" dirty="0">
                <a:solidFill>
                  <a:srgbClr val="990033"/>
                </a:solidFill>
                <a:latin typeface="Gill Sans" pitchFamily="4" charset="0"/>
              </a:rPr>
              <a:t>2   Jan ’10  10 ACA pads - initial commissioning</a:t>
            </a:r>
            <a:endParaRPr lang="en-GB" sz="2800" dirty="0" smtClean="0">
              <a:solidFill>
                <a:srgbClr val="990033"/>
              </a:solidFill>
              <a:latin typeface="Gill Sans" pitchFamily="4" charset="0"/>
            </a:endParaRPr>
          </a:p>
          <a:p>
            <a:pPr>
              <a:spcBef>
                <a:spcPct val="20000"/>
              </a:spcBef>
              <a:buClr>
                <a:schemeClr val="tx1"/>
              </a:buClr>
              <a:buFont typeface="Wingdings" pitchFamily="4" charset="2"/>
              <a:buChar char="§"/>
            </a:pPr>
            <a:r>
              <a:rPr lang="en-GB" sz="2800" dirty="0" smtClean="0">
                <a:solidFill>
                  <a:srgbClr val="990033"/>
                </a:solidFill>
                <a:latin typeface="Gill Sans" pitchFamily="4" charset="0"/>
              </a:rPr>
              <a:t> Phase </a:t>
            </a:r>
            <a:r>
              <a:rPr lang="en-GB" sz="2800" dirty="0">
                <a:solidFill>
                  <a:srgbClr val="990033"/>
                </a:solidFill>
                <a:latin typeface="Gill Sans" pitchFamily="4" charset="0"/>
              </a:rPr>
              <a:t>3   Jul ’10  add 6 inner array pads </a:t>
            </a:r>
            <a:endParaRPr lang="en-GB" sz="2800" dirty="0" smtClean="0">
              <a:solidFill>
                <a:srgbClr val="990033"/>
              </a:solidFill>
              <a:latin typeface="Gill Sans" pitchFamily="4" charset="0"/>
            </a:endParaRPr>
          </a:p>
          <a:p>
            <a:pPr>
              <a:spcBef>
                <a:spcPct val="20000"/>
              </a:spcBef>
              <a:buClr>
                <a:schemeClr val="tx1"/>
              </a:buClr>
              <a:buFont typeface="Wingdings" pitchFamily="4" charset="2"/>
              <a:buChar char="§"/>
            </a:pPr>
            <a:r>
              <a:rPr lang="en-GB" sz="2800" dirty="0" smtClean="0">
                <a:solidFill>
                  <a:srgbClr val="990033"/>
                </a:solidFill>
                <a:latin typeface="Gill Sans" pitchFamily="4" charset="0"/>
              </a:rPr>
              <a:t> Phase </a:t>
            </a:r>
            <a:r>
              <a:rPr lang="en-GB" sz="2800" dirty="0">
                <a:solidFill>
                  <a:srgbClr val="990033"/>
                </a:solidFill>
                <a:latin typeface="Gill Sans" pitchFamily="4" charset="0"/>
              </a:rPr>
              <a:t>4   Mar ’11  for Early Science  - central cluster plus 	20 inner array pads</a:t>
            </a:r>
            <a:endParaRPr lang="en-GB" sz="2800" dirty="0" smtClean="0">
              <a:solidFill>
                <a:srgbClr val="990033"/>
              </a:solidFill>
              <a:latin typeface="Gill Sans" pitchFamily="4" charset="0"/>
            </a:endParaRPr>
          </a:p>
          <a:p>
            <a:pPr>
              <a:spcBef>
                <a:spcPct val="20000"/>
              </a:spcBef>
              <a:buClr>
                <a:schemeClr val="tx1"/>
              </a:buClr>
              <a:buFont typeface="Wingdings" pitchFamily="4" charset="2"/>
              <a:buChar char="§"/>
            </a:pPr>
            <a:r>
              <a:rPr lang="en-GB" sz="2800" dirty="0" smtClean="0">
                <a:solidFill>
                  <a:srgbClr val="990033"/>
                </a:solidFill>
                <a:latin typeface="Gill Sans" pitchFamily="4" charset="0"/>
              </a:rPr>
              <a:t> Phase </a:t>
            </a:r>
            <a:r>
              <a:rPr lang="en-GB" sz="2800" dirty="0">
                <a:solidFill>
                  <a:srgbClr val="990033"/>
                </a:solidFill>
                <a:latin typeface="Gill Sans" pitchFamily="4" charset="0"/>
              </a:rPr>
              <a:t>5   Oct ’11  high resolution – baselines to  ~ 4km  </a:t>
            </a:r>
            <a:endParaRPr lang="en-GB" sz="2800" dirty="0" smtClean="0">
              <a:solidFill>
                <a:srgbClr val="990033"/>
              </a:solidFill>
              <a:latin typeface="Gill Sans" pitchFamily="4" charset="0"/>
            </a:endParaRPr>
          </a:p>
          <a:p>
            <a:pPr>
              <a:spcBef>
                <a:spcPct val="20000"/>
              </a:spcBef>
              <a:buClr>
                <a:schemeClr val="tx1"/>
              </a:buClr>
              <a:buFont typeface="Wingdings" pitchFamily="4" charset="2"/>
              <a:buChar char="§"/>
            </a:pPr>
            <a:r>
              <a:rPr lang="en-GB" sz="2800" dirty="0" smtClean="0">
                <a:solidFill>
                  <a:srgbClr val="990033"/>
                </a:solidFill>
                <a:latin typeface="Gill Sans" pitchFamily="4" charset="0"/>
              </a:rPr>
              <a:t> Phase </a:t>
            </a:r>
            <a:r>
              <a:rPr lang="en-GB" sz="2800" dirty="0">
                <a:solidFill>
                  <a:srgbClr val="990033"/>
                </a:solidFill>
                <a:latin typeface="Gill Sans" pitchFamily="4" charset="0"/>
              </a:rPr>
              <a:t>6   Apr ’12  goal for completion of outer array</a:t>
            </a:r>
            <a:endParaRPr lang="en-US" sz="2800" dirty="0">
              <a:solidFill>
                <a:srgbClr val="990033"/>
              </a:solidFill>
              <a:latin typeface="Gill Sans" pitchFamily="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6"/>
          <p:cNvSpPr>
            <a:spLocks noGrp="1"/>
          </p:cNvSpPr>
          <p:nvPr>
            <p:ph type="title" idx="4294967295"/>
          </p:nvPr>
        </p:nvSpPr>
        <p:spPr>
          <a:xfrm>
            <a:off x="347292" y="365253"/>
            <a:ext cx="8229600" cy="960437"/>
          </a:xfrm>
        </p:spPr>
        <p:txBody>
          <a:bodyPr/>
          <a:lstStyle/>
          <a:p>
            <a:r>
              <a:rPr lang="en-US" dirty="0">
                <a:latin typeface="Gill Sans MT" pitchFamily="4" charset="-18"/>
                <a:ea typeface="ＭＳ Ｐゴシック" pitchFamily="4" charset="-128"/>
              </a:rPr>
              <a:t>Antenna Station Locations</a:t>
            </a:r>
          </a:p>
        </p:txBody>
      </p:sp>
      <p:sp>
        <p:nvSpPr>
          <p:cNvPr id="51203"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8E70C9B1-FC6D-854C-A721-BB8DD96D0A9F}" type="slidenum">
              <a:rPr lang="en-US" sz="1200">
                <a:solidFill>
                  <a:srgbClr val="000099"/>
                </a:solidFill>
                <a:latin typeface="Gill Sans" pitchFamily="4" charset="0"/>
              </a:rPr>
              <a:pPr algn="r"/>
              <a:t>16</a:t>
            </a:fld>
            <a:endParaRPr lang="en-US" sz="1200">
              <a:solidFill>
                <a:srgbClr val="000099"/>
              </a:solidFill>
              <a:latin typeface="Gill Sans" pitchFamily="4" charset="0"/>
            </a:endParaRPr>
          </a:p>
        </p:txBody>
      </p:sp>
      <p:sp>
        <p:nvSpPr>
          <p:cNvPr id="51204"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51205" name="Picture 6"/>
          <p:cNvPicPr>
            <a:picLocks noChangeAspect="1" noChangeArrowheads="1"/>
          </p:cNvPicPr>
          <p:nvPr/>
        </p:nvPicPr>
        <p:blipFill>
          <a:blip r:embed="rId2"/>
          <a:srcRect/>
          <a:stretch>
            <a:fillRect/>
          </a:stretch>
        </p:blipFill>
        <p:spPr bwMode="auto">
          <a:xfrm>
            <a:off x="1038225" y="1204913"/>
            <a:ext cx="7397750" cy="5507037"/>
          </a:xfrm>
          <a:prstGeom prst="rect">
            <a:avLst/>
          </a:prstGeom>
          <a:noFill/>
          <a:ln w="9525">
            <a:noFill/>
            <a:miter lim="800000"/>
            <a:headEnd/>
            <a:tailEnd/>
          </a:ln>
        </p:spPr>
      </p:pic>
      <p:sp>
        <p:nvSpPr>
          <p:cNvPr id="51206" name="Text Box 7"/>
          <p:cNvSpPr txBox="1">
            <a:spLocks noChangeArrowheads="1"/>
          </p:cNvSpPr>
          <p:nvPr/>
        </p:nvSpPr>
        <p:spPr bwMode="auto">
          <a:xfrm>
            <a:off x="1585913" y="1608138"/>
            <a:ext cx="1022350" cy="366712"/>
          </a:xfrm>
          <a:prstGeom prst="rect">
            <a:avLst/>
          </a:prstGeom>
          <a:noFill/>
          <a:ln w="9525">
            <a:noFill/>
            <a:miter lim="800000"/>
            <a:headEnd/>
            <a:tailEnd/>
          </a:ln>
        </p:spPr>
        <p:txBody>
          <a:bodyPr wrap="none">
            <a:prstTxWarp prst="textNoShape">
              <a:avLst/>
            </a:prstTxWarp>
            <a:spAutoFit/>
          </a:bodyPr>
          <a:lstStyle/>
          <a:p>
            <a:pPr eaLnBrk="0" hangingPunct="0"/>
            <a:r>
              <a:rPr lang="en-GB" sz="1800"/>
              <a:t>Phase 1</a:t>
            </a:r>
          </a:p>
        </p:txBody>
      </p:sp>
      <p:sp>
        <p:nvSpPr>
          <p:cNvPr id="51207" name="Oval 8"/>
          <p:cNvSpPr>
            <a:spLocks noChangeArrowheads="1"/>
          </p:cNvSpPr>
          <p:nvPr/>
        </p:nvSpPr>
        <p:spPr bwMode="auto">
          <a:xfrm>
            <a:off x="1411288" y="2835275"/>
            <a:ext cx="1395412" cy="860425"/>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51208" name="Line 9"/>
          <p:cNvSpPr>
            <a:spLocks noChangeShapeType="1"/>
          </p:cNvSpPr>
          <p:nvPr/>
        </p:nvSpPr>
        <p:spPr bwMode="auto">
          <a:xfrm flipH="1">
            <a:off x="2097088" y="2043113"/>
            <a:ext cx="1587" cy="792162"/>
          </a:xfrm>
          <a:prstGeom prst="line">
            <a:avLst/>
          </a:prstGeom>
          <a:noFill/>
          <a:ln w="38100">
            <a:solidFill>
              <a:srgbClr val="008000"/>
            </a:solidFill>
            <a:round/>
            <a:headEnd/>
            <a:tailEnd type="triangle" w="med" len="med"/>
          </a:ln>
        </p:spPr>
        <p:txBody>
          <a:bodyPr>
            <a:prstTxWarp prst="textNoShape">
              <a:avLst/>
            </a:prstTxWarp>
          </a:bodyPr>
          <a:lstStyle/>
          <a:p>
            <a:endParaRPr lang="en-US"/>
          </a:p>
        </p:txBody>
      </p:sp>
      <p:sp>
        <p:nvSpPr>
          <p:cNvPr id="51209" name="Text Box 10"/>
          <p:cNvSpPr txBox="1">
            <a:spLocks noChangeArrowheads="1"/>
          </p:cNvSpPr>
          <p:nvPr/>
        </p:nvSpPr>
        <p:spPr bwMode="auto">
          <a:xfrm>
            <a:off x="6045200" y="3827463"/>
            <a:ext cx="1022350" cy="366712"/>
          </a:xfrm>
          <a:prstGeom prst="rect">
            <a:avLst/>
          </a:prstGeom>
          <a:noFill/>
          <a:ln w="9525">
            <a:noFill/>
            <a:miter lim="800000"/>
            <a:headEnd/>
            <a:tailEnd/>
          </a:ln>
        </p:spPr>
        <p:txBody>
          <a:bodyPr wrap="none">
            <a:prstTxWarp prst="textNoShape">
              <a:avLst/>
            </a:prstTxWarp>
            <a:spAutoFit/>
          </a:bodyPr>
          <a:lstStyle/>
          <a:p>
            <a:pPr eaLnBrk="0" hangingPunct="0"/>
            <a:r>
              <a:rPr lang="en-GB" sz="1800"/>
              <a:t>Phase 2</a:t>
            </a:r>
          </a:p>
        </p:txBody>
      </p:sp>
      <p:sp>
        <p:nvSpPr>
          <p:cNvPr id="51210" name="Line 11"/>
          <p:cNvSpPr>
            <a:spLocks noChangeShapeType="1"/>
          </p:cNvSpPr>
          <p:nvPr/>
        </p:nvSpPr>
        <p:spPr bwMode="auto">
          <a:xfrm flipH="1">
            <a:off x="4244975" y="4043363"/>
            <a:ext cx="1800225" cy="0"/>
          </a:xfrm>
          <a:prstGeom prst="line">
            <a:avLst/>
          </a:prstGeom>
          <a:noFill/>
          <a:ln w="38100">
            <a:solidFill>
              <a:srgbClr val="008000"/>
            </a:solidFill>
            <a:round/>
            <a:headEnd/>
            <a:tailEnd type="triangle" w="med" len="med"/>
          </a:ln>
        </p:spPr>
        <p:txBody>
          <a:bodyPr>
            <a:prstTxWarp prst="textNoShape">
              <a:avLst/>
            </a:prstTxWarp>
          </a:bodyPr>
          <a:lstStyle/>
          <a:p>
            <a:endParaRPr lang="en-US"/>
          </a:p>
        </p:txBody>
      </p:sp>
      <p:sp>
        <p:nvSpPr>
          <p:cNvPr id="51211" name="Oval 12"/>
          <p:cNvSpPr>
            <a:spLocks noChangeArrowheads="1"/>
          </p:cNvSpPr>
          <p:nvPr/>
        </p:nvSpPr>
        <p:spPr bwMode="auto">
          <a:xfrm>
            <a:off x="3632200" y="3754438"/>
            <a:ext cx="576263" cy="57626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51212" name="Oval 16"/>
          <p:cNvSpPr>
            <a:spLocks noChangeArrowheads="1"/>
          </p:cNvSpPr>
          <p:nvPr/>
        </p:nvSpPr>
        <p:spPr bwMode="auto">
          <a:xfrm>
            <a:off x="3208338" y="3394075"/>
            <a:ext cx="1282700" cy="1076325"/>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51213" name="Text Box 18"/>
          <p:cNvSpPr txBox="1">
            <a:spLocks noChangeArrowheads="1"/>
          </p:cNvSpPr>
          <p:nvPr/>
        </p:nvSpPr>
        <p:spPr bwMode="auto">
          <a:xfrm>
            <a:off x="4994275" y="3397250"/>
            <a:ext cx="1022350" cy="366713"/>
          </a:xfrm>
          <a:prstGeom prst="rect">
            <a:avLst/>
          </a:prstGeom>
          <a:noFill/>
          <a:ln w="9525">
            <a:noFill/>
            <a:miter lim="800000"/>
            <a:headEnd/>
            <a:tailEnd/>
          </a:ln>
        </p:spPr>
        <p:txBody>
          <a:bodyPr wrap="none">
            <a:prstTxWarp prst="textNoShape">
              <a:avLst/>
            </a:prstTxWarp>
            <a:spAutoFit/>
          </a:bodyPr>
          <a:lstStyle/>
          <a:p>
            <a:pPr eaLnBrk="0" hangingPunct="0"/>
            <a:r>
              <a:rPr lang="en-GB" sz="1800"/>
              <a:t>Phase 3</a:t>
            </a:r>
          </a:p>
        </p:txBody>
      </p:sp>
      <p:sp>
        <p:nvSpPr>
          <p:cNvPr id="51214" name="Line 19"/>
          <p:cNvSpPr>
            <a:spLocks noChangeShapeType="1"/>
          </p:cNvSpPr>
          <p:nvPr/>
        </p:nvSpPr>
        <p:spPr bwMode="auto">
          <a:xfrm flipH="1">
            <a:off x="4418013" y="3556000"/>
            <a:ext cx="576262" cy="73025"/>
          </a:xfrm>
          <a:prstGeom prst="line">
            <a:avLst/>
          </a:prstGeom>
          <a:noFill/>
          <a:ln w="38100">
            <a:solidFill>
              <a:srgbClr val="008000"/>
            </a:solidFill>
            <a:round/>
            <a:headEnd/>
            <a:tailEnd type="triangle" w="med" len="med"/>
          </a:ln>
        </p:spPr>
        <p:txBody>
          <a:bodyPr>
            <a:prstTxWarp prst="textNoShape">
              <a:avLst/>
            </a:prstTxWarp>
          </a:bodyPr>
          <a:lstStyle/>
          <a:p>
            <a:endParaRPr lang="en-US"/>
          </a:p>
        </p:txBody>
      </p:sp>
      <p:sp>
        <p:nvSpPr>
          <p:cNvPr id="51215" name="Oval 20"/>
          <p:cNvSpPr>
            <a:spLocks noChangeArrowheads="1"/>
          </p:cNvSpPr>
          <p:nvPr/>
        </p:nvSpPr>
        <p:spPr bwMode="auto">
          <a:xfrm>
            <a:off x="1543050" y="1446213"/>
            <a:ext cx="4887913" cy="4738687"/>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51216" name="Text Box 21"/>
          <p:cNvSpPr txBox="1">
            <a:spLocks noChangeArrowheads="1"/>
          </p:cNvSpPr>
          <p:nvPr/>
        </p:nvSpPr>
        <p:spPr bwMode="auto">
          <a:xfrm>
            <a:off x="6197600" y="1763713"/>
            <a:ext cx="1022350" cy="366712"/>
          </a:xfrm>
          <a:prstGeom prst="rect">
            <a:avLst/>
          </a:prstGeom>
          <a:noFill/>
          <a:ln w="9525">
            <a:noFill/>
            <a:miter lim="800000"/>
            <a:headEnd/>
            <a:tailEnd/>
          </a:ln>
        </p:spPr>
        <p:txBody>
          <a:bodyPr wrap="none">
            <a:prstTxWarp prst="textNoShape">
              <a:avLst/>
            </a:prstTxWarp>
            <a:spAutoFit/>
          </a:bodyPr>
          <a:lstStyle/>
          <a:p>
            <a:pPr eaLnBrk="0" hangingPunct="0"/>
            <a:r>
              <a:rPr lang="en-GB" sz="1800"/>
              <a:t>Phase 4</a:t>
            </a:r>
          </a:p>
        </p:txBody>
      </p:sp>
      <p:sp>
        <p:nvSpPr>
          <p:cNvPr id="51217" name="Line 22"/>
          <p:cNvSpPr>
            <a:spLocks noChangeShapeType="1"/>
          </p:cNvSpPr>
          <p:nvPr/>
        </p:nvSpPr>
        <p:spPr bwMode="auto">
          <a:xfrm flipH="1">
            <a:off x="5783263" y="1979613"/>
            <a:ext cx="431800" cy="144462"/>
          </a:xfrm>
          <a:prstGeom prst="line">
            <a:avLst/>
          </a:prstGeom>
          <a:noFill/>
          <a:ln w="38100">
            <a:solidFill>
              <a:srgbClr val="008000"/>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6"/>
          <p:cNvSpPr>
            <a:spLocks noGrp="1"/>
          </p:cNvSpPr>
          <p:nvPr>
            <p:ph type="title" idx="4294967295"/>
          </p:nvPr>
        </p:nvSpPr>
        <p:spPr>
          <a:xfrm>
            <a:off x="343800" y="328603"/>
            <a:ext cx="8229600" cy="960437"/>
          </a:xfrm>
        </p:spPr>
        <p:txBody>
          <a:bodyPr/>
          <a:lstStyle/>
          <a:p>
            <a:r>
              <a:rPr lang="en-US" dirty="0">
                <a:latin typeface="Gill Sans MT" pitchFamily="4" charset="-18"/>
                <a:ea typeface="ＭＳ Ｐゴシック" pitchFamily="4" charset="-128"/>
              </a:rPr>
              <a:t>Long Baselines in Phase 1 Array</a:t>
            </a:r>
          </a:p>
        </p:txBody>
      </p:sp>
      <p:sp>
        <p:nvSpPr>
          <p:cNvPr id="52227"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93547F04-184C-264C-A1DA-A1C185237D06}" type="slidenum">
              <a:rPr lang="en-US" sz="1200">
                <a:solidFill>
                  <a:srgbClr val="000099"/>
                </a:solidFill>
                <a:latin typeface="Gill Sans" pitchFamily="4" charset="0"/>
              </a:rPr>
              <a:pPr algn="r"/>
              <a:t>17</a:t>
            </a:fld>
            <a:endParaRPr lang="en-US" sz="1200">
              <a:solidFill>
                <a:srgbClr val="000099"/>
              </a:solidFill>
              <a:latin typeface="Gill Sans" pitchFamily="4" charset="0"/>
            </a:endParaRPr>
          </a:p>
        </p:txBody>
      </p:sp>
      <p:sp>
        <p:nvSpPr>
          <p:cNvPr id="52228"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52229" name="Picture 6" descr="3antsAOS2"/>
          <p:cNvPicPr>
            <a:picLocks noChangeAspect="1" noChangeArrowheads="1"/>
          </p:cNvPicPr>
          <p:nvPr/>
        </p:nvPicPr>
        <p:blipFill>
          <a:blip r:embed="rId2"/>
          <a:srcRect t="9863"/>
          <a:stretch>
            <a:fillRect/>
          </a:stretch>
        </p:blipFill>
        <p:spPr bwMode="auto">
          <a:xfrm>
            <a:off x="457423" y="1211181"/>
            <a:ext cx="8288337" cy="44702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6"/>
          <p:cNvSpPr>
            <a:spLocks noGrp="1"/>
          </p:cNvSpPr>
          <p:nvPr>
            <p:ph type="title" idx="4294967295"/>
          </p:nvPr>
        </p:nvSpPr>
        <p:spPr>
          <a:xfrm>
            <a:off x="321120" y="529083"/>
            <a:ext cx="8229600" cy="960437"/>
          </a:xfrm>
        </p:spPr>
        <p:txBody>
          <a:bodyPr/>
          <a:lstStyle/>
          <a:p>
            <a:r>
              <a:rPr lang="en-US" dirty="0">
                <a:latin typeface="Gill Sans MT" pitchFamily="4" charset="-18"/>
                <a:ea typeface="ＭＳ Ｐゴシック" pitchFamily="4" charset="-128"/>
              </a:rPr>
              <a:t>Construction of ACA Stations (2009)</a:t>
            </a:r>
          </a:p>
        </p:txBody>
      </p:sp>
      <p:sp>
        <p:nvSpPr>
          <p:cNvPr id="53251"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9BC3D28A-3A12-7C46-8919-4E05E303CC1B}" type="slidenum">
              <a:rPr lang="en-US" sz="1200">
                <a:solidFill>
                  <a:srgbClr val="000099"/>
                </a:solidFill>
                <a:latin typeface="Gill Sans" pitchFamily="4" charset="0"/>
              </a:rPr>
              <a:pPr algn="r"/>
              <a:t>18</a:t>
            </a:fld>
            <a:endParaRPr lang="en-US" sz="1200">
              <a:solidFill>
                <a:srgbClr val="000099"/>
              </a:solidFill>
              <a:latin typeface="Gill Sans" pitchFamily="4" charset="0"/>
            </a:endParaRPr>
          </a:p>
        </p:txBody>
      </p:sp>
      <p:sp>
        <p:nvSpPr>
          <p:cNvPr id="53252"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53253" name="Picture 6"/>
          <p:cNvPicPr>
            <a:picLocks noChangeAspect="1" noChangeArrowheads="1"/>
          </p:cNvPicPr>
          <p:nvPr/>
        </p:nvPicPr>
        <p:blipFill>
          <a:blip r:embed="rId2"/>
          <a:srcRect/>
          <a:stretch>
            <a:fillRect/>
          </a:stretch>
        </p:blipFill>
        <p:spPr bwMode="auto">
          <a:xfrm>
            <a:off x="88412" y="1713536"/>
            <a:ext cx="8991600" cy="363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6"/>
          <p:cNvSpPr>
            <a:spLocks noGrp="1"/>
          </p:cNvSpPr>
          <p:nvPr>
            <p:ph type="title" idx="4294967295"/>
          </p:nvPr>
        </p:nvSpPr>
        <p:spPr>
          <a:xfrm>
            <a:off x="457200" y="385763"/>
            <a:ext cx="8229600" cy="960437"/>
          </a:xfrm>
        </p:spPr>
        <p:txBody>
          <a:bodyPr/>
          <a:lstStyle/>
          <a:p>
            <a:r>
              <a:rPr lang="en-US" dirty="0">
                <a:latin typeface="Gill Sans MT" pitchFamily="4" charset="-18"/>
                <a:ea typeface="ＭＳ Ｐゴシック" pitchFamily="4" charset="-128"/>
              </a:rPr>
              <a:t>No joke!</a:t>
            </a:r>
            <a:br>
              <a:rPr lang="en-US" dirty="0">
                <a:latin typeface="Gill Sans MT" pitchFamily="4" charset="-18"/>
                <a:ea typeface="ＭＳ Ｐゴシック" pitchFamily="4" charset="-128"/>
              </a:rPr>
            </a:br>
            <a:r>
              <a:rPr lang="en-US" sz="2000" dirty="0">
                <a:latin typeface="Gill Sans MT" pitchFamily="4" charset="-18"/>
                <a:ea typeface="ＭＳ Ｐゴシック" pitchFamily="4" charset="-128"/>
              </a:rPr>
              <a:t>Third antenna joins the Compact Array on April 1, 2010</a:t>
            </a:r>
            <a:endParaRPr lang="en-US" dirty="0">
              <a:latin typeface="Gill Sans MT" pitchFamily="4" charset="-18"/>
              <a:ea typeface="ＭＳ Ｐゴシック" pitchFamily="4" charset="-128"/>
            </a:endParaRPr>
          </a:p>
        </p:txBody>
      </p:sp>
      <p:sp>
        <p:nvSpPr>
          <p:cNvPr id="54275"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39007850-EF72-B34B-9F71-3F7014FAF2D3}" type="slidenum">
              <a:rPr lang="en-US" sz="1200">
                <a:solidFill>
                  <a:srgbClr val="000099"/>
                </a:solidFill>
                <a:latin typeface="Gill Sans" pitchFamily="4" charset="0"/>
              </a:rPr>
              <a:pPr algn="r"/>
              <a:t>19</a:t>
            </a:fld>
            <a:endParaRPr lang="en-US" sz="1200">
              <a:solidFill>
                <a:srgbClr val="000099"/>
              </a:solidFill>
              <a:latin typeface="Gill Sans" pitchFamily="4" charset="0"/>
            </a:endParaRPr>
          </a:p>
        </p:txBody>
      </p:sp>
      <p:sp>
        <p:nvSpPr>
          <p:cNvPr id="54276"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54277" name="Picture 6" descr="3antsAOS"/>
          <p:cNvPicPr>
            <a:picLocks noChangeAspect="1" noChangeArrowheads="1"/>
          </p:cNvPicPr>
          <p:nvPr/>
        </p:nvPicPr>
        <p:blipFill>
          <a:blip r:embed="rId2"/>
          <a:srcRect/>
          <a:stretch>
            <a:fillRect/>
          </a:stretch>
        </p:blipFill>
        <p:spPr bwMode="auto">
          <a:xfrm>
            <a:off x="596900" y="1620838"/>
            <a:ext cx="8029575" cy="4043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5"/>
          <p:cNvSpPr>
            <a:spLocks noGrp="1"/>
          </p:cNvSpPr>
          <p:nvPr>
            <p:ph type="ctrTitle"/>
          </p:nvPr>
        </p:nvSpPr>
        <p:spPr bwMode="auto">
          <a:xfrm>
            <a:off x="457200" y="63514"/>
            <a:ext cx="7772400" cy="1470025"/>
          </a:xfrm>
          <a:noFill/>
          <a:ln>
            <a:miter lim="800000"/>
            <a:headEnd/>
            <a:tailEnd/>
          </a:ln>
        </p:spPr>
        <p:txBody>
          <a:bodyPr vert="horz" wrap="square" lIns="91440" tIns="45720" rIns="91440" bIns="45720" numCol="1" anchor="t" anchorCtr="0" compatLnSpc="1">
            <a:prstTxWarp prst="textNoShape">
              <a:avLst/>
            </a:prstTxWarp>
          </a:bodyPr>
          <a:lstStyle/>
          <a:p>
            <a:r>
              <a:rPr lang="en-US" sz="4800" dirty="0" smtClean="0">
                <a:latin typeface="Gill Sans MT" pitchFamily="34" charset="0"/>
                <a:ea typeface="ＭＳ Ｐゴシック" pitchFamily="17" charset="-128"/>
                <a:cs typeface="GillSans" pitchFamily="48" charset="0"/>
              </a:rPr>
              <a:t>Preparing for ALMA</a:t>
            </a:r>
          </a:p>
        </p:txBody>
      </p:sp>
      <p:sp>
        <p:nvSpPr>
          <p:cNvPr id="15363" name="Subtitle 6"/>
          <p:cNvSpPr>
            <a:spLocks noGrp="1"/>
          </p:cNvSpPr>
          <p:nvPr>
            <p:ph type="subTitle" idx="1"/>
          </p:nvPr>
        </p:nvSpPr>
        <p:spPr bwMode="auto">
          <a:xfrm>
            <a:off x="457200" y="864826"/>
            <a:ext cx="6400800" cy="1752600"/>
          </a:xfrm>
          <a:noFill/>
          <a:ln>
            <a:miter lim="800000"/>
            <a:headEnd/>
            <a:tailEnd/>
          </a:ln>
        </p:spPr>
        <p:txBody>
          <a:bodyPr vert="horz" wrap="square" lIns="91440" tIns="45720" rIns="91440" bIns="45720" numCol="1" anchor="t" anchorCtr="0" compatLnSpc="1">
            <a:prstTxWarp prst="textNoShape">
              <a:avLst/>
            </a:prstTxWarp>
            <a:normAutofit/>
          </a:bodyPr>
          <a:lstStyle/>
          <a:p>
            <a:r>
              <a:rPr lang="en-US" sz="3200" b="1" i="1" dirty="0" smtClean="0">
                <a:latin typeface="Gill Sans MT" pitchFamily="34" charset="0"/>
                <a:ea typeface="ＭＳ Ｐゴシック" pitchFamily="17" charset="-128"/>
                <a:cs typeface="Gill Sans" pitchFamily="17" charset="0"/>
              </a:rPr>
              <a:t>http://</a:t>
            </a:r>
            <a:r>
              <a:rPr lang="en-US" sz="3200" b="1" i="1" dirty="0" err="1" smtClean="0">
                <a:latin typeface="Gill Sans MT" pitchFamily="34" charset="0"/>
                <a:ea typeface="ＭＳ Ｐゴシック" pitchFamily="17" charset="-128"/>
                <a:cs typeface="Gill Sans" pitchFamily="17" charset="0"/>
              </a:rPr>
              <a:t>science.nrao.edu</a:t>
            </a:r>
            <a:r>
              <a:rPr lang="en-US" sz="3200" b="1" i="1" dirty="0" smtClean="0">
                <a:latin typeface="Gill Sans MT" pitchFamily="34" charset="0"/>
                <a:ea typeface="ＭＳ Ｐゴシック" pitchFamily="17" charset="-128"/>
                <a:cs typeface="Gill Sans" pitchFamily="17" charset="0"/>
              </a:rPr>
              <a:t>/alma</a:t>
            </a:r>
          </a:p>
        </p:txBody>
      </p:sp>
      <p:sp>
        <p:nvSpPr>
          <p:cNvPr id="15364" name="Text Placeholder 7"/>
          <p:cNvSpPr>
            <a:spLocks noGrp="1"/>
          </p:cNvSpPr>
          <p:nvPr>
            <p:ph type="body" sz="quarter" idx="13"/>
          </p:nvPr>
        </p:nvSpPr>
        <p:spPr bwMode="auto">
          <a:xfrm>
            <a:off x="457200" y="4343400"/>
            <a:ext cx="6019800" cy="685800"/>
          </a:xfrm>
          <a:noFill/>
          <a:ln>
            <a:miter lim="800000"/>
            <a:headEnd/>
            <a:tailEnd/>
          </a:ln>
        </p:spPr>
        <p:txBody>
          <a:bodyPr vert="horz" wrap="square" lIns="91440" tIns="45720" rIns="91440" bIns="45720" numCol="1" anchor="t" anchorCtr="0" compatLnSpc="1">
            <a:prstTxWarp prst="textNoShape">
              <a:avLst/>
            </a:prstTxWarp>
            <a:normAutofit/>
          </a:bodyPr>
          <a:lstStyle/>
          <a:p>
            <a:pPr marL="0" indent="0"/>
            <a:r>
              <a:rPr lang="en-US" dirty="0" smtClean="0">
                <a:latin typeface="Gill Sans MT" pitchFamily="34" charset="0"/>
                <a:ea typeface="ＭＳ Ｐゴシック" pitchFamily="17" charset="-128"/>
                <a:cs typeface="Gill Sans" pitchFamily="17" charset="0"/>
              </a:rPr>
              <a:t>National Radio Astronomy Observatory</a:t>
            </a:r>
          </a:p>
        </p:txBody>
      </p:sp>
      <p:sp>
        <p:nvSpPr>
          <p:cNvPr id="15365" name="Text Placeholder 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r>
              <a:rPr lang="en-US" dirty="0" smtClean="0">
                <a:solidFill>
                  <a:srgbClr val="800000"/>
                </a:solidFill>
                <a:latin typeface="Gill Sans MT" pitchFamily="34" charset="0"/>
                <a:ea typeface="ＭＳ Ｐゴシック" pitchFamily="17" charset="-128"/>
                <a:cs typeface="Gill Sans" pitchFamily="17" charset="0"/>
              </a:rPr>
              <a:t>North America ALMA Science Center</a:t>
            </a:r>
          </a:p>
          <a:p>
            <a:pPr marL="0" indent="0"/>
            <a:r>
              <a:rPr lang="en-US" sz="1800" dirty="0" smtClean="0">
                <a:solidFill>
                  <a:srgbClr val="000090"/>
                </a:solidFill>
                <a:latin typeface="Gill Sans MT" pitchFamily="34" charset="0"/>
                <a:ea typeface="ＭＳ Ｐゴシック" pitchFamily="17" charset="-128"/>
                <a:cs typeface="Gill Sans" pitchFamily="17" charset="0"/>
              </a:rPr>
              <a:t>Charlottesville, Virginia U.S.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6"/>
          <p:cNvSpPr>
            <a:spLocks noGrp="1"/>
          </p:cNvSpPr>
          <p:nvPr>
            <p:ph type="title" idx="4294967295"/>
          </p:nvPr>
        </p:nvSpPr>
        <p:spPr>
          <a:xfrm>
            <a:off x="457200" y="436563"/>
            <a:ext cx="8229600" cy="960437"/>
          </a:xfrm>
        </p:spPr>
        <p:txBody>
          <a:bodyPr/>
          <a:lstStyle/>
          <a:p>
            <a:r>
              <a:rPr lang="en-US" dirty="0">
                <a:latin typeface="Gill Sans MT"/>
                <a:ea typeface="ＭＳ Ｐゴシック" pitchFamily="4" charset="-128"/>
                <a:cs typeface="Gill Sans MT"/>
              </a:rPr>
              <a:t>Interferometric spectrum: </a:t>
            </a:r>
            <a:br>
              <a:rPr lang="en-US" dirty="0">
                <a:latin typeface="Gill Sans MT"/>
                <a:ea typeface="ＭＳ Ｐゴシック" pitchFamily="4" charset="-128"/>
                <a:cs typeface="Gill Sans MT"/>
              </a:rPr>
            </a:br>
            <a:r>
              <a:rPr lang="en-US" sz="2000" dirty="0">
                <a:latin typeface="Gill Sans MT"/>
                <a:ea typeface="ＭＳ Ｐゴシック" pitchFamily="4" charset="-128"/>
                <a:cs typeface="Gill Sans MT"/>
              </a:rPr>
              <a:t>Orion - 101 GHz, April 2008</a:t>
            </a:r>
            <a:endParaRPr lang="en-US" dirty="0">
              <a:latin typeface="Gill Sans MT"/>
              <a:ea typeface="ＭＳ Ｐゴシック" pitchFamily="4" charset="-128"/>
              <a:cs typeface="Gill Sans MT"/>
            </a:endParaRPr>
          </a:p>
        </p:txBody>
      </p:sp>
      <p:sp>
        <p:nvSpPr>
          <p:cNvPr id="55299"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9DB4173F-6F47-4C43-BCAD-E8FD0258D15D}" type="slidenum">
              <a:rPr lang="en-US" sz="1200">
                <a:solidFill>
                  <a:srgbClr val="000099"/>
                </a:solidFill>
                <a:latin typeface="Gill Sans" pitchFamily="4" charset="0"/>
              </a:rPr>
              <a:pPr algn="r"/>
              <a:t>20</a:t>
            </a:fld>
            <a:endParaRPr lang="en-US" sz="1200">
              <a:solidFill>
                <a:srgbClr val="000099"/>
              </a:solidFill>
              <a:latin typeface="Gill Sans" pitchFamily="4" charset="0"/>
            </a:endParaRPr>
          </a:p>
        </p:txBody>
      </p:sp>
      <p:sp>
        <p:nvSpPr>
          <p:cNvPr id="55300"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sp>
        <p:nvSpPr>
          <p:cNvPr id="55301" name="Rectangle 6"/>
          <p:cNvSpPr>
            <a:spLocks noChangeArrowheads="1"/>
          </p:cNvSpPr>
          <p:nvPr/>
        </p:nvSpPr>
        <p:spPr bwMode="auto">
          <a:xfrm>
            <a:off x="1752600" y="76200"/>
            <a:ext cx="6096000" cy="1066800"/>
          </a:xfrm>
          <a:prstGeom prst="rect">
            <a:avLst/>
          </a:prstGeom>
          <a:noFill/>
          <a:ln w="9525">
            <a:noFill/>
            <a:miter lim="800000"/>
            <a:headEnd/>
            <a:tailEnd/>
          </a:ln>
        </p:spPr>
        <p:txBody>
          <a:bodyPr>
            <a:prstTxWarp prst="textNoShape">
              <a:avLst/>
            </a:prstTxWarp>
          </a:bodyPr>
          <a:lstStyle/>
          <a:p>
            <a:pPr eaLnBrk="0" hangingPunct="0"/>
            <a:endParaRPr lang="en-US" sz="3300" b="1">
              <a:solidFill>
                <a:srgbClr val="990033"/>
              </a:solidFill>
              <a:latin typeface="Gill Sans MT" pitchFamily="4" charset="-18"/>
            </a:endParaRPr>
          </a:p>
        </p:txBody>
      </p:sp>
      <p:sp>
        <p:nvSpPr>
          <p:cNvPr id="55302" name="Rectangle 7"/>
          <p:cNvSpPr>
            <a:spLocks noChangeArrowheads="1"/>
          </p:cNvSpPr>
          <p:nvPr/>
        </p:nvSpPr>
        <p:spPr bwMode="auto">
          <a:xfrm>
            <a:off x="228600" y="4137040"/>
            <a:ext cx="2971800" cy="1631216"/>
          </a:xfrm>
          <a:prstGeom prst="rect">
            <a:avLst/>
          </a:prstGeom>
          <a:noFill/>
          <a:ln w="9525">
            <a:noFill/>
            <a:miter lim="800000"/>
            <a:headEnd/>
            <a:tailEnd/>
          </a:ln>
        </p:spPr>
        <p:txBody>
          <a:bodyPr>
            <a:prstTxWarp prst="textNoShape">
              <a:avLst/>
            </a:prstTxWarp>
            <a:spAutoFit/>
          </a:bodyPr>
          <a:lstStyle/>
          <a:p>
            <a:r>
              <a:rPr lang="en-US" sz="2000" dirty="0">
                <a:solidFill>
                  <a:srgbClr val="990033"/>
                </a:solidFill>
                <a:latin typeface="Gill Sans MT"/>
                <a:cs typeface="Gill Sans MT"/>
              </a:rPr>
              <a:t>Taken at ATF, not using production receivers, but verifying software for control, tuning, correlator and data reduction</a:t>
            </a:r>
            <a:endParaRPr lang="en-US" sz="1800" b="1" dirty="0">
              <a:latin typeface="Gill Sans MT"/>
              <a:cs typeface="Gill Sans MT"/>
            </a:endParaRPr>
          </a:p>
        </p:txBody>
      </p:sp>
      <p:pic>
        <p:nvPicPr>
          <p:cNvPr id="55303" name="Picture 8" descr="OriLabeled"/>
          <p:cNvPicPr>
            <a:picLocks noChangeAspect="1" noChangeArrowheads="1"/>
          </p:cNvPicPr>
          <p:nvPr/>
        </p:nvPicPr>
        <p:blipFill>
          <a:blip r:embed="rId2"/>
          <a:srcRect/>
          <a:stretch>
            <a:fillRect/>
          </a:stretch>
        </p:blipFill>
        <p:spPr bwMode="auto">
          <a:xfrm>
            <a:off x="1295400" y="1430575"/>
            <a:ext cx="3733800" cy="2473325"/>
          </a:xfrm>
          <a:prstGeom prst="rect">
            <a:avLst/>
          </a:prstGeom>
          <a:noFill/>
          <a:ln w="9525">
            <a:noFill/>
            <a:miter lim="800000"/>
            <a:headEnd/>
            <a:tailEnd/>
          </a:ln>
        </p:spPr>
      </p:pic>
      <p:pic>
        <p:nvPicPr>
          <p:cNvPr id="55304" name="Picture 9" descr="OriLabeled2"/>
          <p:cNvPicPr>
            <a:picLocks noChangeAspect="1" noChangeArrowheads="1"/>
          </p:cNvPicPr>
          <p:nvPr/>
        </p:nvPicPr>
        <p:blipFill>
          <a:blip r:embed="rId3"/>
          <a:srcRect/>
          <a:stretch>
            <a:fillRect/>
          </a:stretch>
        </p:blipFill>
        <p:spPr bwMode="auto">
          <a:xfrm>
            <a:off x="5105400" y="1419463"/>
            <a:ext cx="3352800" cy="2484437"/>
          </a:xfrm>
          <a:prstGeom prst="rect">
            <a:avLst/>
          </a:prstGeom>
          <a:noFill/>
          <a:ln w="9525">
            <a:noFill/>
            <a:miter lim="800000"/>
            <a:headEnd/>
            <a:tailEnd/>
          </a:ln>
        </p:spPr>
      </p:pic>
      <p:pic>
        <p:nvPicPr>
          <p:cNvPr id="55305" name="Picture 10" descr="OriLabeled3"/>
          <p:cNvPicPr>
            <a:picLocks noChangeAspect="1" noChangeArrowheads="1"/>
          </p:cNvPicPr>
          <p:nvPr/>
        </p:nvPicPr>
        <p:blipFill>
          <a:blip r:embed="rId4"/>
          <a:srcRect/>
          <a:stretch>
            <a:fillRect/>
          </a:stretch>
        </p:blipFill>
        <p:spPr bwMode="auto">
          <a:xfrm>
            <a:off x="3352800" y="3810000"/>
            <a:ext cx="3195638" cy="2362200"/>
          </a:xfrm>
          <a:prstGeom prst="rect">
            <a:avLst/>
          </a:prstGeom>
          <a:noFill/>
          <a:ln w="9525">
            <a:noFill/>
            <a:miter lim="800000"/>
            <a:headEnd/>
            <a:tailEnd/>
          </a:ln>
        </p:spPr>
      </p:pic>
      <p:pic>
        <p:nvPicPr>
          <p:cNvPr id="55306" name="Picture 11" descr="OriLabeled4"/>
          <p:cNvPicPr>
            <a:picLocks noChangeAspect="1" noChangeArrowheads="1"/>
          </p:cNvPicPr>
          <p:nvPr/>
        </p:nvPicPr>
        <p:blipFill>
          <a:blip r:embed="rId5"/>
          <a:srcRect/>
          <a:stretch>
            <a:fillRect/>
          </a:stretch>
        </p:blipFill>
        <p:spPr bwMode="auto">
          <a:xfrm>
            <a:off x="6705600" y="3810000"/>
            <a:ext cx="2232025" cy="2438400"/>
          </a:xfrm>
          <a:prstGeom prst="rect">
            <a:avLst/>
          </a:prstGeom>
          <a:noFill/>
          <a:ln w="9525">
            <a:noFill/>
            <a:miter lim="800000"/>
            <a:headEnd/>
            <a:tailEnd/>
          </a:ln>
        </p:spPr>
      </p:pic>
      <p:sp>
        <p:nvSpPr>
          <p:cNvPr id="55307" name="Rectangle 12"/>
          <p:cNvSpPr>
            <a:spLocks noChangeArrowheads="1"/>
          </p:cNvSpPr>
          <p:nvPr/>
        </p:nvSpPr>
        <p:spPr bwMode="auto">
          <a:xfrm>
            <a:off x="2209800" y="76200"/>
            <a:ext cx="6096000" cy="990600"/>
          </a:xfrm>
          <a:prstGeom prst="rect">
            <a:avLst/>
          </a:prstGeom>
          <a:noFill/>
          <a:ln w="9525">
            <a:noFill/>
            <a:miter lim="800000"/>
            <a:headEnd/>
            <a:tailEnd/>
          </a:ln>
        </p:spPr>
        <p:txBody>
          <a:bodyPr>
            <a:prstTxWarp prst="textNoShape">
              <a:avLst/>
            </a:prstTxWarp>
          </a:bodyPr>
          <a:lstStyle/>
          <a:p>
            <a:pPr eaLnBrk="0" hangingPunct="0"/>
            <a:endParaRPr lang="en-US" sz="3300" b="1">
              <a:solidFill>
                <a:srgbClr val="990033"/>
              </a:solidFill>
              <a:latin typeface="Gill Sans MT" pitchFamily="4" charset="-1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6"/>
          <p:cNvSpPr>
            <a:spLocks noGrp="1"/>
          </p:cNvSpPr>
          <p:nvPr>
            <p:ph type="title" idx="4294967295"/>
          </p:nvPr>
        </p:nvSpPr>
        <p:spPr>
          <a:xfrm>
            <a:off x="355140" y="628863"/>
            <a:ext cx="8229600" cy="960437"/>
          </a:xfrm>
        </p:spPr>
        <p:txBody>
          <a:bodyPr/>
          <a:lstStyle/>
          <a:p>
            <a:r>
              <a:rPr lang="en-US" dirty="0">
                <a:latin typeface="Gill Sans MT" pitchFamily="4" charset="-18"/>
                <a:ea typeface="ＭＳ Ｐゴシック" pitchFamily="4" charset="-128"/>
              </a:rPr>
              <a:t>Single Dish On-the-Fly Mapping</a:t>
            </a:r>
            <a:br>
              <a:rPr lang="en-US" dirty="0">
                <a:latin typeface="Gill Sans MT" pitchFamily="4" charset="-18"/>
                <a:ea typeface="ＭＳ Ｐゴシック" pitchFamily="4" charset="-128"/>
              </a:rPr>
            </a:br>
            <a:r>
              <a:rPr lang="en-US" sz="2000" b="0" dirty="0">
                <a:latin typeface="Gill Sans MT" pitchFamily="4" charset="-18"/>
                <a:ea typeface="ＭＳ Ｐゴシック" pitchFamily="4" charset="-128"/>
              </a:rPr>
              <a:t>Early e2e software test, Moon with 2 antennas simultaneously</a:t>
            </a:r>
            <a:endParaRPr lang="en-US" dirty="0">
              <a:latin typeface="Gill Sans MT" pitchFamily="4" charset="-18"/>
              <a:ea typeface="ＭＳ Ｐゴシック" pitchFamily="4" charset="-128"/>
            </a:endParaRPr>
          </a:p>
        </p:txBody>
      </p:sp>
      <p:sp>
        <p:nvSpPr>
          <p:cNvPr id="56323"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EA9DAD46-FF65-EF46-884F-BCA075F49912}" type="slidenum">
              <a:rPr lang="en-US" sz="1200">
                <a:solidFill>
                  <a:srgbClr val="000099"/>
                </a:solidFill>
                <a:latin typeface="Gill Sans" pitchFamily="4" charset="0"/>
              </a:rPr>
              <a:pPr algn="r"/>
              <a:t>21</a:t>
            </a:fld>
            <a:endParaRPr lang="en-US" sz="1200">
              <a:solidFill>
                <a:srgbClr val="000099"/>
              </a:solidFill>
              <a:latin typeface="Gill Sans" pitchFamily="4" charset="0"/>
            </a:endParaRPr>
          </a:p>
        </p:txBody>
      </p:sp>
      <p:sp>
        <p:nvSpPr>
          <p:cNvPr id="56324"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56325" name="Picture 6" descr="moon_tp"/>
          <p:cNvPicPr>
            <a:picLocks noChangeAspect="1" noChangeArrowheads="1"/>
          </p:cNvPicPr>
          <p:nvPr/>
        </p:nvPicPr>
        <p:blipFill>
          <a:blip r:embed="rId2"/>
          <a:srcRect/>
          <a:stretch>
            <a:fillRect/>
          </a:stretch>
        </p:blipFill>
        <p:spPr bwMode="auto">
          <a:xfrm>
            <a:off x="723900" y="2146300"/>
            <a:ext cx="7848600"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6"/>
          <p:cNvSpPr>
            <a:spLocks noGrp="1"/>
          </p:cNvSpPr>
          <p:nvPr>
            <p:ph type="title" idx="4294967295"/>
          </p:nvPr>
        </p:nvSpPr>
        <p:spPr>
          <a:xfrm>
            <a:off x="377820" y="362623"/>
            <a:ext cx="8229600" cy="960437"/>
          </a:xfrm>
        </p:spPr>
        <p:txBody>
          <a:bodyPr/>
          <a:lstStyle/>
          <a:p>
            <a:r>
              <a:rPr lang="en-US" dirty="0">
                <a:latin typeface="Gill Sans MT" pitchFamily="4" charset="-18"/>
                <a:ea typeface="ＭＳ Ｐゴシック" pitchFamily="4" charset="-128"/>
              </a:rPr>
              <a:t>Weekly Pointing Monitoring</a:t>
            </a:r>
          </a:p>
        </p:txBody>
      </p:sp>
      <p:sp>
        <p:nvSpPr>
          <p:cNvPr id="57347"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8C80A49A-34B0-A744-B828-E32660FF9C56}" type="slidenum">
              <a:rPr lang="en-US" sz="1200">
                <a:solidFill>
                  <a:srgbClr val="000099"/>
                </a:solidFill>
                <a:latin typeface="Gill Sans" pitchFamily="4" charset="0"/>
              </a:rPr>
              <a:pPr algn="r"/>
              <a:t>22</a:t>
            </a:fld>
            <a:endParaRPr lang="en-US" sz="1200">
              <a:solidFill>
                <a:srgbClr val="000099"/>
              </a:solidFill>
              <a:latin typeface="Gill Sans" pitchFamily="4" charset="0"/>
            </a:endParaRPr>
          </a:p>
        </p:txBody>
      </p:sp>
      <p:sp>
        <p:nvSpPr>
          <p:cNvPr id="57348"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57349" name="Picture 6" descr="DV01 Aprilptg"/>
          <p:cNvPicPr>
            <a:picLocks noChangeAspect="1" noChangeArrowheads="1"/>
          </p:cNvPicPr>
          <p:nvPr/>
        </p:nvPicPr>
        <p:blipFill>
          <a:blip r:embed="rId2"/>
          <a:srcRect/>
          <a:stretch>
            <a:fillRect/>
          </a:stretch>
        </p:blipFill>
        <p:spPr bwMode="auto">
          <a:xfrm>
            <a:off x="2435225" y="1447800"/>
            <a:ext cx="5975350" cy="4508500"/>
          </a:xfrm>
          <a:prstGeom prst="rect">
            <a:avLst/>
          </a:prstGeom>
          <a:noFill/>
          <a:ln w="9525">
            <a:noFill/>
            <a:miter lim="800000"/>
            <a:headEnd/>
            <a:tailEnd/>
          </a:ln>
        </p:spPr>
      </p:pic>
      <p:sp>
        <p:nvSpPr>
          <p:cNvPr id="57350" name="Rectangle 7"/>
          <p:cNvSpPr>
            <a:spLocks noChangeArrowheads="1"/>
          </p:cNvSpPr>
          <p:nvPr/>
        </p:nvSpPr>
        <p:spPr bwMode="auto">
          <a:xfrm>
            <a:off x="631825" y="2049463"/>
            <a:ext cx="1336675" cy="822325"/>
          </a:xfrm>
          <a:prstGeom prst="rect">
            <a:avLst/>
          </a:prstGeom>
          <a:noFill/>
          <a:ln w="9525">
            <a:noFill/>
            <a:miter lim="800000"/>
            <a:headEnd/>
            <a:tailEnd/>
          </a:ln>
        </p:spPr>
        <p:txBody>
          <a:bodyPr wrap="none">
            <a:prstTxWarp prst="textNoShape">
              <a:avLst/>
            </a:prstTxWarp>
            <a:spAutoFit/>
          </a:bodyPr>
          <a:lstStyle/>
          <a:p>
            <a:r>
              <a:rPr lang="en-US" dirty="0">
                <a:solidFill>
                  <a:srgbClr val="990033"/>
                </a:solidFill>
                <a:latin typeface="Gill Sans" pitchFamily="4" charset="0"/>
              </a:rPr>
              <a:t>DV01</a:t>
            </a:r>
          </a:p>
          <a:p>
            <a:r>
              <a:rPr lang="en-US" dirty="0" err="1">
                <a:solidFill>
                  <a:srgbClr val="990033"/>
                </a:solidFill>
                <a:latin typeface="Gill Sans" pitchFamily="4" charset="0"/>
              </a:rPr>
              <a:t>rms</a:t>
            </a:r>
            <a:r>
              <a:rPr lang="en-US" dirty="0">
                <a:solidFill>
                  <a:srgbClr val="990033"/>
                </a:solidFill>
                <a:latin typeface="Gill Sans" pitchFamily="4" charset="0"/>
              </a:rPr>
              <a:t>=1.8”</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6"/>
          <p:cNvSpPr>
            <a:spLocks noGrp="1"/>
          </p:cNvSpPr>
          <p:nvPr>
            <p:ph type="title" idx="4294967295"/>
          </p:nvPr>
        </p:nvSpPr>
        <p:spPr>
          <a:xfrm>
            <a:off x="355140" y="430663"/>
            <a:ext cx="8229600" cy="960437"/>
          </a:xfrm>
        </p:spPr>
        <p:txBody>
          <a:bodyPr/>
          <a:lstStyle/>
          <a:p>
            <a:r>
              <a:rPr lang="en-US" dirty="0">
                <a:latin typeface="Gill Sans MT" pitchFamily="4" charset="-18"/>
                <a:ea typeface="ＭＳ Ｐゴシック" pitchFamily="4" charset="-128"/>
              </a:rPr>
              <a:t>Astronomical Holography</a:t>
            </a:r>
            <a:br>
              <a:rPr lang="en-US" dirty="0">
                <a:latin typeface="Gill Sans MT" pitchFamily="4" charset="-18"/>
                <a:ea typeface="ＭＳ Ｐゴシック" pitchFamily="4" charset="-128"/>
              </a:rPr>
            </a:br>
            <a:r>
              <a:rPr lang="en-US" sz="2000" dirty="0">
                <a:latin typeface="Gill Sans MT" pitchFamily="4" charset="-18"/>
                <a:ea typeface="ＭＳ Ｐゴシック" pitchFamily="4" charset="-128"/>
              </a:rPr>
              <a:t>3C279 at 81</a:t>
            </a:r>
            <a:r>
              <a:rPr lang="en-US" sz="2000" baseline="50000" dirty="0">
                <a:latin typeface="Arial" pitchFamily="4" charset="0"/>
                <a:ea typeface="ＭＳ Ｐゴシック" pitchFamily="4" charset="-128"/>
              </a:rPr>
              <a:t>o</a:t>
            </a:r>
            <a:r>
              <a:rPr lang="en-US" sz="2000" dirty="0">
                <a:latin typeface="Gill Sans MT" pitchFamily="4" charset="-18"/>
                <a:ea typeface="ＭＳ Ｐゴシック" pitchFamily="4" charset="-128"/>
              </a:rPr>
              <a:t> elevation</a:t>
            </a:r>
            <a:endParaRPr lang="en-US" dirty="0">
              <a:latin typeface="Gill Sans MT" pitchFamily="4" charset="-18"/>
              <a:ea typeface="ＭＳ Ｐゴシック" pitchFamily="4" charset="-128"/>
            </a:endParaRPr>
          </a:p>
        </p:txBody>
      </p:sp>
      <p:sp>
        <p:nvSpPr>
          <p:cNvPr id="58371"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1D3BABA3-FE17-1146-A924-A3A1269A3CA7}" type="slidenum">
              <a:rPr lang="en-US" sz="1200">
                <a:solidFill>
                  <a:srgbClr val="000099"/>
                </a:solidFill>
                <a:latin typeface="Gill Sans" pitchFamily="4" charset="0"/>
              </a:rPr>
              <a:pPr algn="r"/>
              <a:t>23</a:t>
            </a:fld>
            <a:endParaRPr lang="en-US" sz="1200">
              <a:solidFill>
                <a:srgbClr val="000099"/>
              </a:solidFill>
              <a:latin typeface="Gill Sans" pitchFamily="4" charset="0"/>
            </a:endParaRPr>
          </a:p>
        </p:txBody>
      </p:sp>
      <p:sp>
        <p:nvSpPr>
          <p:cNvPr id="58372"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58373" name="Picture 6" descr="astroholo"/>
          <p:cNvPicPr>
            <a:picLocks noChangeAspect="1" noChangeArrowheads="1"/>
          </p:cNvPicPr>
          <p:nvPr/>
        </p:nvPicPr>
        <p:blipFill>
          <a:blip r:embed="rId2"/>
          <a:srcRect/>
          <a:stretch>
            <a:fillRect/>
          </a:stretch>
        </p:blipFill>
        <p:spPr bwMode="auto">
          <a:xfrm>
            <a:off x="57150" y="1600200"/>
            <a:ext cx="8985250" cy="3870325"/>
          </a:xfrm>
          <a:prstGeom prst="rect">
            <a:avLst/>
          </a:prstGeom>
          <a:noFill/>
          <a:ln w="9525">
            <a:noFill/>
            <a:miter lim="800000"/>
            <a:headEnd/>
            <a:tailEnd/>
          </a:ln>
        </p:spPr>
      </p:pic>
      <p:sp>
        <p:nvSpPr>
          <p:cNvPr id="58374" name="Rectangle 7"/>
          <p:cNvSpPr>
            <a:spLocks noChangeArrowheads="1"/>
          </p:cNvSpPr>
          <p:nvPr/>
        </p:nvSpPr>
        <p:spPr bwMode="auto">
          <a:xfrm>
            <a:off x="6016625" y="5470525"/>
            <a:ext cx="1082675" cy="457200"/>
          </a:xfrm>
          <a:prstGeom prst="rect">
            <a:avLst/>
          </a:prstGeom>
          <a:noFill/>
          <a:ln w="9525">
            <a:noFill/>
            <a:miter lim="800000"/>
            <a:headEnd/>
            <a:tailEnd/>
          </a:ln>
        </p:spPr>
        <p:txBody>
          <a:bodyPr wrap="none">
            <a:prstTxWarp prst="textNoShape">
              <a:avLst/>
            </a:prstTxWarp>
            <a:spAutoFit/>
          </a:bodyPr>
          <a:lstStyle/>
          <a:p>
            <a:r>
              <a:rPr lang="en-US">
                <a:solidFill>
                  <a:srgbClr val="990033"/>
                </a:solidFill>
                <a:latin typeface="Gill Sans" pitchFamily="4" charset="0"/>
              </a:rPr>
              <a:t>Surface</a:t>
            </a:r>
            <a:endParaRPr lang="en-US"/>
          </a:p>
        </p:txBody>
      </p:sp>
      <p:sp>
        <p:nvSpPr>
          <p:cNvPr id="58375" name="Rectangle 8"/>
          <p:cNvSpPr>
            <a:spLocks noChangeArrowheads="1"/>
          </p:cNvSpPr>
          <p:nvPr/>
        </p:nvSpPr>
        <p:spPr bwMode="auto">
          <a:xfrm>
            <a:off x="1571625" y="5432425"/>
            <a:ext cx="1619250" cy="457200"/>
          </a:xfrm>
          <a:prstGeom prst="rect">
            <a:avLst/>
          </a:prstGeom>
          <a:noFill/>
          <a:ln w="9525">
            <a:noFill/>
            <a:miter lim="800000"/>
            <a:headEnd/>
            <a:tailEnd/>
          </a:ln>
        </p:spPr>
        <p:txBody>
          <a:bodyPr wrap="none">
            <a:prstTxWarp prst="textNoShape">
              <a:avLst/>
            </a:prstTxWarp>
            <a:spAutoFit/>
          </a:bodyPr>
          <a:lstStyle/>
          <a:p>
            <a:r>
              <a:rPr lang="en-US">
                <a:solidFill>
                  <a:srgbClr val="990033"/>
                </a:solidFill>
                <a:latin typeface="Gill Sans" pitchFamily="4" charset="0"/>
              </a:rPr>
              <a:t>Illumination</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6"/>
          <p:cNvSpPr>
            <a:spLocks noGrp="1"/>
          </p:cNvSpPr>
          <p:nvPr>
            <p:ph type="title" idx="4294967295"/>
          </p:nvPr>
        </p:nvSpPr>
        <p:spPr>
          <a:xfrm>
            <a:off x="366480" y="339943"/>
            <a:ext cx="8229600" cy="960437"/>
          </a:xfrm>
        </p:spPr>
        <p:txBody>
          <a:bodyPr/>
          <a:lstStyle/>
          <a:p>
            <a:r>
              <a:rPr lang="en-US" dirty="0">
                <a:latin typeface="Gill Sans MT" pitchFamily="4" charset="-18"/>
                <a:ea typeface="ＭＳ Ｐゴシック" pitchFamily="4" charset="-128"/>
              </a:rPr>
              <a:t>Measuring Focus Curves</a:t>
            </a:r>
          </a:p>
        </p:txBody>
      </p:sp>
      <p:sp>
        <p:nvSpPr>
          <p:cNvPr id="59395"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B4D72C40-7888-C046-89FC-507CF9F5BE6A}" type="slidenum">
              <a:rPr lang="en-US" sz="1200">
                <a:solidFill>
                  <a:srgbClr val="000099"/>
                </a:solidFill>
                <a:latin typeface="Gill Sans" pitchFamily="4" charset="0"/>
              </a:rPr>
              <a:pPr algn="r"/>
              <a:t>24</a:t>
            </a:fld>
            <a:endParaRPr lang="en-US" sz="1200">
              <a:solidFill>
                <a:srgbClr val="000099"/>
              </a:solidFill>
              <a:latin typeface="Gill Sans" pitchFamily="4" charset="0"/>
            </a:endParaRPr>
          </a:p>
        </p:txBody>
      </p:sp>
      <p:sp>
        <p:nvSpPr>
          <p:cNvPr id="59396"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59397" name="Picture 7"/>
          <p:cNvPicPr>
            <a:picLocks noChangeAspect="1" noChangeArrowheads="1"/>
          </p:cNvPicPr>
          <p:nvPr/>
        </p:nvPicPr>
        <p:blipFill>
          <a:blip r:embed="rId2"/>
          <a:srcRect/>
          <a:stretch>
            <a:fillRect/>
          </a:stretch>
        </p:blipFill>
        <p:spPr bwMode="auto">
          <a:xfrm>
            <a:off x="1104900" y="1308100"/>
            <a:ext cx="6972300" cy="497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6"/>
          <p:cNvSpPr>
            <a:spLocks noGrp="1"/>
          </p:cNvSpPr>
          <p:nvPr>
            <p:ph type="title" idx="4294967295"/>
          </p:nvPr>
        </p:nvSpPr>
        <p:spPr/>
        <p:txBody>
          <a:bodyPr/>
          <a:lstStyle/>
          <a:p>
            <a:r>
              <a:rPr lang="en-US">
                <a:latin typeface="Gill Sans MT" pitchFamily="4" charset="-18"/>
                <a:ea typeface="ＭＳ Ｐゴシック" pitchFamily="4" charset="-128"/>
              </a:rPr>
              <a:t>Water Vapor Correction</a:t>
            </a:r>
            <a:br>
              <a:rPr lang="en-US">
                <a:latin typeface="Gill Sans MT" pitchFamily="4" charset="-18"/>
                <a:ea typeface="ＭＳ Ｐゴシック" pitchFamily="4" charset="-128"/>
              </a:rPr>
            </a:br>
            <a:r>
              <a:rPr lang="en-US" sz="2000">
                <a:latin typeface="Gill Sans MT" pitchFamily="4" charset="-18"/>
                <a:ea typeface="ＭＳ Ｐゴシック" pitchFamily="4" charset="-128"/>
              </a:rPr>
              <a:t>Cycling between 3C273, 3C279, Pluto; blue=corrected</a:t>
            </a:r>
            <a:endParaRPr lang="en-US">
              <a:latin typeface="Gill Sans MT" pitchFamily="4" charset="-18"/>
              <a:ea typeface="ＭＳ Ｐゴシック" pitchFamily="4" charset="-128"/>
            </a:endParaRPr>
          </a:p>
        </p:txBody>
      </p:sp>
      <p:sp>
        <p:nvSpPr>
          <p:cNvPr id="60419"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9C0A83D3-0831-964C-84CA-A9D0BEB01073}" type="slidenum">
              <a:rPr lang="en-US" sz="1200">
                <a:solidFill>
                  <a:srgbClr val="000099"/>
                </a:solidFill>
                <a:latin typeface="Gill Sans" pitchFamily="4" charset="0"/>
              </a:rPr>
              <a:pPr algn="r"/>
              <a:t>25</a:t>
            </a:fld>
            <a:endParaRPr lang="en-US" sz="1200">
              <a:solidFill>
                <a:srgbClr val="000099"/>
              </a:solidFill>
              <a:latin typeface="Gill Sans" pitchFamily="4" charset="0"/>
            </a:endParaRPr>
          </a:p>
        </p:txBody>
      </p:sp>
      <p:sp>
        <p:nvSpPr>
          <p:cNvPr id="60420"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60421" name="Picture 6" descr="wvrcorrection"/>
          <p:cNvPicPr>
            <a:picLocks noChangeAspect="1" noChangeArrowheads="1"/>
          </p:cNvPicPr>
          <p:nvPr/>
        </p:nvPicPr>
        <p:blipFill>
          <a:blip r:embed="rId2"/>
          <a:srcRect/>
          <a:stretch>
            <a:fillRect/>
          </a:stretch>
        </p:blipFill>
        <p:spPr bwMode="auto">
          <a:xfrm>
            <a:off x="1104900" y="1617663"/>
            <a:ext cx="7480300" cy="463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7" descr="ALMA_30mcomp.tiff"/>
          <p:cNvPicPr>
            <a:picLocks noChangeAspect="1"/>
          </p:cNvPicPr>
          <p:nvPr/>
        </p:nvPicPr>
        <p:blipFill>
          <a:blip r:embed="rId2"/>
          <a:srcRect/>
          <a:stretch>
            <a:fillRect/>
          </a:stretch>
        </p:blipFill>
        <p:spPr bwMode="auto">
          <a:xfrm>
            <a:off x="0" y="1979613"/>
            <a:ext cx="9144000" cy="3584575"/>
          </a:xfrm>
          <a:prstGeom prst="rect">
            <a:avLst/>
          </a:prstGeom>
          <a:noFill/>
          <a:ln w="9525">
            <a:noFill/>
            <a:miter lim="800000"/>
            <a:headEnd/>
            <a:tailEnd/>
          </a:ln>
        </p:spPr>
      </p:pic>
      <p:sp>
        <p:nvSpPr>
          <p:cNvPr id="61443" name="Rectangle 3"/>
          <p:cNvSpPr>
            <a:spLocks noGrp="1"/>
          </p:cNvSpPr>
          <p:nvPr>
            <p:ph type="title" idx="4294967295"/>
          </p:nvPr>
        </p:nvSpPr>
        <p:spPr>
          <a:xfrm>
            <a:off x="0" y="634763"/>
            <a:ext cx="9144000" cy="960437"/>
          </a:xfrm>
        </p:spPr>
        <p:txBody>
          <a:bodyPr/>
          <a:lstStyle/>
          <a:p>
            <a:r>
              <a:rPr lang="en-US" dirty="0">
                <a:latin typeface="Gill Sans MT" pitchFamily="4" charset="-18"/>
                <a:ea typeface="ＭＳ Ｐゴシック" pitchFamily="4" charset="-128"/>
              </a:rPr>
              <a:t>Recent Band7 (345 GHz) Spectrum of Orion</a:t>
            </a:r>
            <a:br>
              <a:rPr lang="en-US" dirty="0">
                <a:latin typeface="Gill Sans MT" pitchFamily="4" charset="-18"/>
                <a:ea typeface="ＭＳ Ｐゴシック" pitchFamily="4" charset="-128"/>
              </a:rPr>
            </a:br>
            <a:r>
              <a:rPr lang="en-US" sz="2000" dirty="0">
                <a:latin typeface="Gill Sans MT" pitchFamily="4" charset="-18"/>
                <a:ea typeface="ＭＳ Ｐゴシック" pitchFamily="4" charset="-128"/>
              </a:rPr>
              <a:t>Comparison with IRAM 30m</a:t>
            </a:r>
            <a:endParaRPr lang="en-US" dirty="0">
              <a:latin typeface="Gill Sans MT" pitchFamily="4" charset="-18"/>
              <a:ea typeface="ＭＳ Ｐゴシック" pitchFamily="4"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6"/>
          <p:cNvSpPr>
            <a:spLocks noGrp="1"/>
          </p:cNvSpPr>
          <p:nvPr>
            <p:ph type="title" idx="4294967295"/>
          </p:nvPr>
        </p:nvSpPr>
        <p:spPr>
          <a:xfrm>
            <a:off x="349225" y="440643"/>
            <a:ext cx="6162675" cy="960437"/>
          </a:xfrm>
        </p:spPr>
        <p:txBody>
          <a:bodyPr/>
          <a:lstStyle/>
          <a:p>
            <a:r>
              <a:rPr lang="en-US" dirty="0">
                <a:latin typeface="Gill Sans MT" pitchFamily="4" charset="-18"/>
                <a:ea typeface="ＭＳ Ｐゴシック" pitchFamily="4" charset="-128"/>
              </a:rPr>
              <a:t>May 2010, AOS</a:t>
            </a:r>
            <a:br>
              <a:rPr lang="en-US" dirty="0">
                <a:latin typeface="Gill Sans MT" pitchFamily="4" charset="-18"/>
                <a:ea typeface="ＭＳ Ｐゴシック" pitchFamily="4" charset="-128"/>
              </a:rPr>
            </a:br>
            <a:r>
              <a:rPr lang="en-US" sz="2000" dirty="0">
                <a:latin typeface="Gill Sans MT" pitchFamily="4" charset="-18"/>
                <a:ea typeface="ＭＳ Ｐゴシック" pitchFamily="4" charset="-128"/>
              </a:rPr>
              <a:t>First fringes using all 4 antennas May 21, 2010</a:t>
            </a:r>
          </a:p>
        </p:txBody>
      </p:sp>
      <p:sp>
        <p:nvSpPr>
          <p:cNvPr id="62467"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6443BCC8-BA2C-7641-BF68-017D885468F1}" type="slidenum">
              <a:rPr lang="en-US" sz="1200">
                <a:solidFill>
                  <a:srgbClr val="000099"/>
                </a:solidFill>
                <a:latin typeface="Gill Sans" pitchFamily="4" charset="0"/>
              </a:rPr>
              <a:pPr algn="r"/>
              <a:t>27</a:t>
            </a:fld>
            <a:endParaRPr lang="en-US" sz="1200">
              <a:solidFill>
                <a:srgbClr val="000099"/>
              </a:solidFill>
              <a:latin typeface="Gill Sans" pitchFamily="4" charset="0"/>
            </a:endParaRPr>
          </a:p>
        </p:txBody>
      </p:sp>
      <p:sp>
        <p:nvSpPr>
          <p:cNvPr id="62468"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62469" name="Picture 6" descr="4antenasAOSabril2010-4"/>
          <p:cNvPicPr>
            <a:picLocks noChangeAspect="1" noChangeArrowheads="1"/>
          </p:cNvPicPr>
          <p:nvPr/>
        </p:nvPicPr>
        <p:blipFill>
          <a:blip r:embed="rId2"/>
          <a:srcRect b="6250"/>
          <a:stretch>
            <a:fillRect/>
          </a:stretch>
        </p:blipFill>
        <p:spPr bwMode="auto">
          <a:xfrm>
            <a:off x="1114425" y="1422400"/>
            <a:ext cx="6797675" cy="4780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2" descr="4AntAmpClosure"/>
          <p:cNvPicPr>
            <a:picLocks noChangeAspect="1" noChangeArrowheads="1"/>
          </p:cNvPicPr>
          <p:nvPr/>
        </p:nvPicPr>
        <p:blipFill>
          <a:blip r:embed="rId2"/>
          <a:srcRect/>
          <a:stretch>
            <a:fillRect/>
          </a:stretch>
        </p:blipFill>
        <p:spPr bwMode="auto">
          <a:xfrm>
            <a:off x="1468438" y="1341438"/>
            <a:ext cx="6215062" cy="4986337"/>
          </a:xfrm>
          <a:prstGeom prst="rect">
            <a:avLst/>
          </a:prstGeom>
          <a:noFill/>
          <a:ln w="9525">
            <a:noFill/>
            <a:miter lim="800000"/>
            <a:headEnd/>
            <a:tailEnd/>
          </a:ln>
        </p:spPr>
      </p:pic>
      <p:sp>
        <p:nvSpPr>
          <p:cNvPr id="63491" name="Rectangle 3"/>
          <p:cNvSpPr>
            <a:spLocks noGrp="1"/>
          </p:cNvSpPr>
          <p:nvPr>
            <p:ph type="title" idx="4294967295"/>
          </p:nvPr>
        </p:nvSpPr>
        <p:spPr>
          <a:xfrm>
            <a:off x="304800" y="512763"/>
            <a:ext cx="8686800" cy="960437"/>
          </a:xfrm>
        </p:spPr>
        <p:txBody>
          <a:bodyPr/>
          <a:lstStyle/>
          <a:p>
            <a:r>
              <a:rPr lang="en-US">
                <a:latin typeface="Gill Sans MT" pitchFamily="4" charset="-18"/>
                <a:ea typeface="ＭＳ Ｐゴシック" pitchFamily="4" charset="-128"/>
              </a:rPr>
              <a:t>Amplitude Closure!</a:t>
            </a:r>
            <a:br>
              <a:rPr lang="en-US">
                <a:latin typeface="Gill Sans MT" pitchFamily="4" charset="-18"/>
                <a:ea typeface="ＭＳ Ｐゴシック" pitchFamily="4" charset="-128"/>
              </a:rPr>
            </a:br>
            <a:r>
              <a:rPr lang="en-US" sz="2000">
                <a:latin typeface="Gill Sans MT" pitchFamily="4" charset="-18"/>
                <a:ea typeface="ＭＳ Ｐゴシック" pitchFamily="4" charset="-128"/>
              </a:rPr>
              <a:t>Several sources, including Jupiter and qsos, data analysis has begun</a:t>
            </a:r>
            <a:endParaRPr lang="en-US">
              <a:latin typeface="Gill Sans MT" pitchFamily="4" charset="-18"/>
              <a:ea typeface="ＭＳ Ｐゴシック" pitchFamily="4"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6"/>
          <p:cNvSpPr>
            <a:spLocks noGrp="1"/>
          </p:cNvSpPr>
          <p:nvPr>
            <p:ph type="title" idx="4294967295"/>
          </p:nvPr>
        </p:nvSpPr>
        <p:spPr>
          <a:xfrm>
            <a:off x="366480" y="385303"/>
            <a:ext cx="8229600" cy="960437"/>
          </a:xfrm>
        </p:spPr>
        <p:txBody>
          <a:bodyPr/>
          <a:lstStyle/>
          <a:p>
            <a:r>
              <a:rPr lang="en-US" dirty="0">
                <a:latin typeface="Gill Sans MT" pitchFamily="4" charset="-18"/>
                <a:ea typeface="ＭＳ Ｐゴシック" pitchFamily="4" charset="-128"/>
              </a:rPr>
              <a:t>Next Steps:</a:t>
            </a:r>
          </a:p>
        </p:txBody>
      </p:sp>
      <p:sp>
        <p:nvSpPr>
          <p:cNvPr id="64515"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B61CA1B6-DD7D-E249-92CA-C315DBBF096A}" type="slidenum">
              <a:rPr lang="en-US" sz="1200">
                <a:solidFill>
                  <a:srgbClr val="000099"/>
                </a:solidFill>
                <a:latin typeface="Gill Sans" pitchFamily="4" charset="0"/>
              </a:rPr>
              <a:pPr algn="r"/>
              <a:t>29</a:t>
            </a:fld>
            <a:endParaRPr lang="en-US" sz="1200">
              <a:solidFill>
                <a:srgbClr val="000099"/>
              </a:solidFill>
              <a:latin typeface="Gill Sans" pitchFamily="4" charset="0"/>
            </a:endParaRPr>
          </a:p>
        </p:txBody>
      </p:sp>
      <p:sp>
        <p:nvSpPr>
          <p:cNvPr id="64516"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sp>
        <p:nvSpPr>
          <p:cNvPr id="64517" name="Rectangle 6"/>
          <p:cNvSpPr>
            <a:spLocks noChangeArrowheads="1"/>
          </p:cNvSpPr>
          <p:nvPr/>
        </p:nvSpPr>
        <p:spPr bwMode="auto">
          <a:xfrm>
            <a:off x="811213" y="1293813"/>
            <a:ext cx="7812087" cy="4413250"/>
          </a:xfrm>
          <a:prstGeom prst="rect">
            <a:avLst/>
          </a:prstGeom>
          <a:noFill/>
          <a:ln w="9525">
            <a:noFill/>
            <a:miter lim="800000"/>
            <a:headEnd/>
            <a:tailEnd/>
          </a:ln>
        </p:spPr>
        <p:txBody>
          <a:bodyPr wrap="none">
            <a:prstTxWarp prst="textNoShape">
              <a:avLst/>
            </a:prstTxWarp>
            <a:spAutoFit/>
          </a:bodyPr>
          <a:lstStyle/>
          <a:p>
            <a:pPr>
              <a:spcBef>
                <a:spcPct val="20000"/>
              </a:spcBef>
              <a:buClr>
                <a:schemeClr val="tx1"/>
              </a:buClr>
              <a:buFont typeface="Wingdings" pitchFamily="4" charset="2"/>
              <a:buChar char="§"/>
            </a:pPr>
            <a:r>
              <a:rPr lang="en-GB" sz="2000">
                <a:solidFill>
                  <a:srgbClr val="990033"/>
                </a:solidFill>
                <a:latin typeface="Gill Sans" pitchFamily="4" charset="0"/>
              </a:rPr>
              <a:t>Commissioning and Science Verification in full swing throughout 2010/11</a:t>
            </a:r>
          </a:p>
          <a:p>
            <a:pPr lvl="1">
              <a:spcBef>
                <a:spcPct val="20000"/>
              </a:spcBef>
              <a:buClr>
                <a:schemeClr val="tx1"/>
              </a:buClr>
              <a:buFont typeface="Wingdings" pitchFamily="4" charset="2"/>
              <a:buChar char="§"/>
            </a:pPr>
            <a:r>
              <a:rPr lang="en-GB" sz="2000">
                <a:solidFill>
                  <a:srgbClr val="990033"/>
                </a:solidFill>
                <a:latin typeface="Gill Sans" pitchFamily="4" charset="0"/>
              </a:rPr>
              <a:t>4+ antennas:</a:t>
            </a:r>
          </a:p>
          <a:p>
            <a:pPr lvl="2">
              <a:spcBef>
                <a:spcPct val="20000"/>
              </a:spcBef>
              <a:buClr>
                <a:schemeClr val="tx1"/>
              </a:buClr>
              <a:buFont typeface="Wingdings" pitchFamily="4" charset="2"/>
              <a:buChar char="§"/>
            </a:pPr>
            <a:r>
              <a:rPr lang="en-GB" sz="2000">
                <a:solidFill>
                  <a:srgbClr val="990033"/>
                </a:solidFill>
                <a:latin typeface="Gill Sans" pitchFamily="4" charset="0"/>
              </a:rPr>
              <a:t>Further test observing modes: </a:t>
            </a:r>
          </a:p>
          <a:p>
            <a:pPr lvl="3">
              <a:spcBef>
                <a:spcPct val="20000"/>
              </a:spcBef>
              <a:buClr>
                <a:schemeClr val="tx1"/>
              </a:buClr>
              <a:buFont typeface="Wingdings" pitchFamily="4" charset="2"/>
              <a:buChar char="§"/>
            </a:pPr>
            <a:r>
              <a:rPr lang="en-GB" sz="2000">
                <a:solidFill>
                  <a:srgbClr val="990033"/>
                </a:solidFill>
                <a:latin typeface="Gill Sans" pitchFamily="4" charset="0"/>
              </a:rPr>
              <a:t>Single field interferometry</a:t>
            </a:r>
          </a:p>
          <a:p>
            <a:pPr lvl="3">
              <a:spcBef>
                <a:spcPct val="20000"/>
              </a:spcBef>
              <a:buClr>
                <a:schemeClr val="tx1"/>
              </a:buClr>
              <a:buFont typeface="Wingdings" pitchFamily="4" charset="2"/>
              <a:buChar char="§"/>
            </a:pPr>
            <a:r>
              <a:rPr lang="en-GB" sz="2000">
                <a:solidFill>
                  <a:srgbClr val="990033"/>
                </a:solidFill>
                <a:latin typeface="Gill Sans" pitchFamily="4" charset="0"/>
              </a:rPr>
              <a:t>Pointed mosaic </a:t>
            </a:r>
          </a:p>
          <a:p>
            <a:pPr lvl="3">
              <a:spcBef>
                <a:spcPct val="20000"/>
              </a:spcBef>
              <a:buClr>
                <a:schemeClr val="tx1"/>
              </a:buClr>
              <a:buFont typeface="Wingdings" pitchFamily="4" charset="2"/>
              <a:buChar char="§"/>
            </a:pPr>
            <a:r>
              <a:rPr lang="en-GB" sz="2000">
                <a:solidFill>
                  <a:srgbClr val="990033"/>
                </a:solidFill>
                <a:latin typeface="Gill Sans" pitchFamily="4" charset="0"/>
              </a:rPr>
              <a:t>Single dish on-the-fly for zero spacing</a:t>
            </a:r>
          </a:p>
          <a:p>
            <a:pPr lvl="3">
              <a:spcBef>
                <a:spcPct val="20000"/>
              </a:spcBef>
              <a:buClr>
                <a:schemeClr val="tx1"/>
              </a:buClr>
              <a:buFont typeface="Wingdings" pitchFamily="4" charset="2"/>
              <a:buChar char="§"/>
            </a:pPr>
            <a:r>
              <a:rPr lang="en-GB" sz="2000">
                <a:solidFill>
                  <a:srgbClr val="990033"/>
                </a:solidFill>
                <a:latin typeface="Gill Sans" pitchFamily="4" charset="0"/>
              </a:rPr>
              <a:t>Automated monitoring modes (pointing, calibrator survey)</a:t>
            </a:r>
          </a:p>
          <a:p>
            <a:pPr lvl="1">
              <a:spcBef>
                <a:spcPct val="20000"/>
              </a:spcBef>
              <a:buClr>
                <a:schemeClr val="tx1"/>
              </a:buClr>
              <a:buFont typeface="Wingdings" pitchFamily="4" charset="2"/>
              <a:buChar char="§"/>
            </a:pPr>
            <a:r>
              <a:rPr lang="en-GB" sz="2000">
                <a:solidFill>
                  <a:srgbClr val="990033"/>
                </a:solidFill>
                <a:latin typeface="Gill Sans" pitchFamily="4" charset="0"/>
              </a:rPr>
              <a:t>6+ antennas:</a:t>
            </a:r>
          </a:p>
          <a:p>
            <a:pPr lvl="2">
              <a:spcBef>
                <a:spcPct val="20000"/>
              </a:spcBef>
              <a:buClr>
                <a:schemeClr val="tx1"/>
              </a:buClr>
              <a:buFont typeface="Wingdings" pitchFamily="4" charset="2"/>
              <a:buChar char="§"/>
            </a:pPr>
            <a:r>
              <a:rPr lang="en-GB" sz="2000">
                <a:solidFill>
                  <a:srgbClr val="990033"/>
                </a:solidFill>
                <a:latin typeface="Gill Sans" pitchFamily="4" charset="0"/>
              </a:rPr>
              <a:t>Refine calibration strategies</a:t>
            </a:r>
          </a:p>
          <a:p>
            <a:pPr lvl="2">
              <a:spcBef>
                <a:spcPct val="20000"/>
              </a:spcBef>
              <a:buClr>
                <a:schemeClr val="tx1"/>
              </a:buClr>
              <a:buFont typeface="Wingdings" pitchFamily="4" charset="2"/>
              <a:buChar char="§"/>
            </a:pPr>
            <a:r>
              <a:rPr lang="en-GB" sz="2000">
                <a:solidFill>
                  <a:srgbClr val="990033"/>
                </a:solidFill>
                <a:latin typeface="Gill Sans" pitchFamily="4" charset="0"/>
              </a:rPr>
              <a:t>Better imaging</a:t>
            </a:r>
          </a:p>
          <a:p>
            <a:pPr>
              <a:spcBef>
                <a:spcPct val="20000"/>
              </a:spcBef>
              <a:buClr>
                <a:schemeClr val="tx1"/>
              </a:buClr>
              <a:buFont typeface="Wingdings" pitchFamily="4" charset="2"/>
              <a:buChar char="§"/>
            </a:pPr>
            <a:r>
              <a:rPr lang="en-GB" sz="2000" b="1">
                <a:solidFill>
                  <a:srgbClr val="990033"/>
                </a:solidFill>
                <a:latin typeface="Gill Sans" pitchFamily="4" charset="0"/>
              </a:rPr>
              <a:t>Call for proposals for Early Science end of 2010.</a:t>
            </a:r>
            <a:r>
              <a:rPr lang="en-GB" sz="2000">
                <a:solidFill>
                  <a:srgbClr val="990033"/>
                </a:solidFill>
                <a:latin typeface="Gill Sans" pitchFamily="4" charset="0"/>
              </a:rPr>
              <a:t> </a:t>
            </a:r>
          </a:p>
          <a:p>
            <a:pPr>
              <a:spcBef>
                <a:spcPct val="20000"/>
              </a:spcBef>
              <a:buClr>
                <a:schemeClr val="tx1"/>
              </a:buClr>
              <a:buFont typeface="Wingdings" pitchFamily="4" charset="2"/>
              <a:buChar char="§"/>
            </a:pPr>
            <a:r>
              <a:rPr lang="en-GB" sz="2000">
                <a:solidFill>
                  <a:srgbClr val="990033"/>
                </a:solidFill>
                <a:latin typeface="Gill Sans" pitchFamily="4" charset="0"/>
              </a:rPr>
              <a:t>Early Science start in second half of 2011.</a:t>
            </a:r>
            <a:endParaRPr lang="en-US" sz="2000">
              <a:latin typeface="Palatino" pitchFamily="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5"/>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smtClean="0">
                <a:latin typeface="Gill Sans MT" pitchFamily="34" charset="0"/>
                <a:ea typeface="ＭＳ Ｐゴシック" pitchFamily="17" charset="-128"/>
                <a:cs typeface="GillSans" pitchFamily="48" charset="0"/>
              </a:rPr>
              <a:t>The Current Status of ALMA</a:t>
            </a:r>
          </a:p>
        </p:txBody>
      </p:sp>
      <p:sp>
        <p:nvSpPr>
          <p:cNvPr id="15364" name="Text Placeholder 7"/>
          <p:cNvSpPr>
            <a:spLocks noGrp="1"/>
          </p:cNvSpPr>
          <p:nvPr>
            <p:ph type="body" sz="quarter" idx="13"/>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r>
              <a:rPr lang="en-US" dirty="0" smtClean="0">
                <a:latin typeface="Gill Sans MT" pitchFamily="34" charset="0"/>
                <a:ea typeface="ＭＳ Ｐゴシック" pitchFamily="17" charset="-128"/>
                <a:cs typeface="Gill Sans" pitchFamily="17" charset="0"/>
              </a:rPr>
              <a:t>Alison Peck</a:t>
            </a:r>
          </a:p>
        </p:txBody>
      </p:sp>
      <p:sp>
        <p:nvSpPr>
          <p:cNvPr id="15365" name="Text Placeholder 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r>
              <a:rPr lang="en-US" dirty="0" smtClean="0">
                <a:latin typeface="Gill Sans MT" pitchFamily="34" charset="0"/>
                <a:ea typeface="ＭＳ Ｐゴシック" pitchFamily="17" charset="-128"/>
                <a:cs typeface="Gill Sans" pitchFamily="17" charset="0"/>
              </a:rPr>
              <a:t>Joint ALMA Observatory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6"/>
          <p:cNvSpPr>
            <a:spLocks noGrp="1"/>
          </p:cNvSpPr>
          <p:nvPr>
            <p:ph type="title" idx="4294967295"/>
          </p:nvPr>
        </p:nvSpPr>
        <p:spPr/>
        <p:txBody>
          <a:bodyPr/>
          <a:lstStyle/>
          <a:p>
            <a:r>
              <a:rPr lang="en-US">
                <a:latin typeface="Gill Sans MT"/>
                <a:ea typeface="ＭＳ Ｐゴシック" pitchFamily="4" charset="-128"/>
                <a:cs typeface="Gill Sans MT"/>
              </a:rPr>
              <a:t>How you can be involved…</a:t>
            </a:r>
          </a:p>
        </p:txBody>
      </p:sp>
      <p:sp>
        <p:nvSpPr>
          <p:cNvPr id="65539"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C33C061D-DABC-A643-8E54-E1A7A75432F9}" type="slidenum">
              <a:rPr lang="en-US" sz="1200">
                <a:solidFill>
                  <a:srgbClr val="000099"/>
                </a:solidFill>
                <a:latin typeface="Gill Sans MT"/>
                <a:cs typeface="Gill Sans MT"/>
              </a:rPr>
              <a:pPr algn="r"/>
              <a:t>30</a:t>
            </a:fld>
            <a:endParaRPr lang="en-US" sz="1200">
              <a:solidFill>
                <a:srgbClr val="000099"/>
              </a:solidFill>
              <a:latin typeface="Gill Sans MT"/>
              <a:cs typeface="Gill Sans MT"/>
            </a:endParaRPr>
          </a:p>
        </p:txBody>
      </p:sp>
      <p:sp>
        <p:nvSpPr>
          <p:cNvPr id="65540"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MT"/>
                <a:cs typeface="Gill Sans MT"/>
              </a:rPr>
              <a:t>Preparing for ALMA: 24 May 2010</a:t>
            </a:r>
          </a:p>
        </p:txBody>
      </p:sp>
      <p:sp>
        <p:nvSpPr>
          <p:cNvPr id="65541" name="Rectangle 6"/>
          <p:cNvSpPr>
            <a:spLocks noChangeArrowheads="1"/>
          </p:cNvSpPr>
          <p:nvPr/>
        </p:nvSpPr>
        <p:spPr bwMode="auto">
          <a:xfrm>
            <a:off x="609600" y="3179763"/>
            <a:ext cx="8186857" cy="2431435"/>
          </a:xfrm>
          <a:prstGeom prst="rect">
            <a:avLst/>
          </a:prstGeom>
          <a:noFill/>
          <a:ln w="9525">
            <a:noFill/>
            <a:miter lim="800000"/>
            <a:headEnd/>
            <a:tailEnd/>
          </a:ln>
        </p:spPr>
        <p:txBody>
          <a:bodyPr wrap="none">
            <a:prstTxWarp prst="textNoShape">
              <a:avLst/>
            </a:prstTxWarp>
            <a:spAutoFit/>
          </a:bodyPr>
          <a:lstStyle/>
          <a:p>
            <a:r>
              <a:rPr lang="en-US" sz="2000" b="1" dirty="0">
                <a:latin typeface="Gill Sans MT"/>
                <a:cs typeface="Gill Sans MT"/>
              </a:rPr>
              <a:t>Visitor’s program:</a:t>
            </a:r>
            <a:endParaRPr lang="en-US" sz="1800" b="1" dirty="0">
              <a:latin typeface="Gill Sans MT"/>
              <a:cs typeface="Gill Sans MT"/>
            </a:endParaRPr>
          </a:p>
          <a:p>
            <a:endParaRPr lang="en-US" sz="1200" b="1" dirty="0" smtClean="0">
              <a:latin typeface="Gill Sans MT"/>
              <a:cs typeface="Gill Sans MT"/>
            </a:endParaRPr>
          </a:p>
          <a:p>
            <a:pPr>
              <a:buClr>
                <a:schemeClr val="tx1"/>
              </a:buClr>
              <a:buFont typeface="Wingdings" pitchFamily="4" charset="2"/>
              <a:buChar char="§"/>
            </a:pPr>
            <a:r>
              <a:rPr lang="en-US" sz="1800" dirty="0" smtClean="0">
                <a:solidFill>
                  <a:srgbClr val="990033"/>
                </a:solidFill>
                <a:latin typeface="Gill Sans MT"/>
                <a:cs typeface="Gill Sans MT"/>
              </a:rPr>
              <a:t> </a:t>
            </a:r>
            <a:r>
              <a:rPr lang="en-US" sz="2000" dirty="0" smtClean="0">
                <a:solidFill>
                  <a:srgbClr val="990033"/>
                </a:solidFill>
                <a:latin typeface="Gill Sans MT"/>
                <a:cs typeface="Gill Sans MT"/>
              </a:rPr>
              <a:t>Some </a:t>
            </a:r>
            <a:r>
              <a:rPr lang="en-US" sz="2000" dirty="0">
                <a:solidFill>
                  <a:srgbClr val="990033"/>
                </a:solidFill>
                <a:latin typeface="Gill Sans MT"/>
                <a:cs typeface="Gill Sans MT"/>
              </a:rPr>
              <a:t>support (typically at least travel and lodging) for people who can take </a:t>
            </a:r>
          </a:p>
          <a:p>
            <a:pPr>
              <a:buClr>
                <a:schemeClr val="tx1"/>
              </a:buClr>
              <a:buFont typeface="Wingdings" pitchFamily="4" charset="2"/>
              <a:buNone/>
            </a:pPr>
            <a:r>
              <a:rPr lang="en-US" sz="2000" dirty="0">
                <a:solidFill>
                  <a:srgbClr val="990033"/>
                </a:solidFill>
                <a:latin typeface="Gill Sans MT"/>
                <a:cs typeface="Gill Sans MT"/>
              </a:rPr>
              <a:t>    leave or sabbatical from their home institutions to participate in CSV.</a:t>
            </a:r>
            <a:endParaRPr lang="en-US" sz="2000" dirty="0" smtClean="0">
              <a:solidFill>
                <a:srgbClr val="990033"/>
              </a:solidFill>
              <a:latin typeface="Gill Sans MT"/>
              <a:cs typeface="Gill Sans MT"/>
            </a:endParaRPr>
          </a:p>
          <a:p>
            <a:pPr>
              <a:buClr>
                <a:schemeClr val="tx1"/>
              </a:buClr>
              <a:buFont typeface="Wingdings" pitchFamily="4" charset="2"/>
              <a:buChar char="§"/>
            </a:pPr>
            <a:r>
              <a:rPr lang="en-US" sz="2000" dirty="0" smtClean="0">
                <a:solidFill>
                  <a:srgbClr val="990033"/>
                </a:solidFill>
                <a:latin typeface="Gill Sans MT"/>
                <a:cs typeface="Gill Sans MT"/>
              </a:rPr>
              <a:t> Open </a:t>
            </a:r>
            <a:r>
              <a:rPr lang="en-US" sz="2000" dirty="0">
                <a:solidFill>
                  <a:srgbClr val="990033"/>
                </a:solidFill>
                <a:latin typeface="Gill Sans MT"/>
                <a:cs typeface="Gill Sans MT"/>
              </a:rPr>
              <a:t>through 2011</a:t>
            </a:r>
            <a:endParaRPr lang="en-US" sz="2000" dirty="0" smtClean="0">
              <a:solidFill>
                <a:srgbClr val="990033"/>
              </a:solidFill>
              <a:latin typeface="Gill Sans MT"/>
              <a:cs typeface="Gill Sans MT"/>
            </a:endParaRPr>
          </a:p>
          <a:p>
            <a:pPr>
              <a:buClr>
                <a:schemeClr val="tx1"/>
              </a:buClr>
              <a:buFont typeface="Wingdings" pitchFamily="4" charset="2"/>
              <a:buChar char="§"/>
            </a:pPr>
            <a:r>
              <a:rPr lang="en-US" sz="2000" dirty="0" smtClean="0">
                <a:solidFill>
                  <a:srgbClr val="990033"/>
                </a:solidFill>
                <a:latin typeface="Gill Sans MT"/>
                <a:cs typeface="Gill Sans MT"/>
              </a:rPr>
              <a:t> Stays </a:t>
            </a:r>
            <a:r>
              <a:rPr lang="en-US" sz="2000" dirty="0">
                <a:solidFill>
                  <a:srgbClr val="990033"/>
                </a:solidFill>
                <a:latin typeface="Gill Sans MT"/>
                <a:cs typeface="Gill Sans MT"/>
              </a:rPr>
              <a:t>of 3 months to 1 year recommended</a:t>
            </a:r>
            <a:endParaRPr lang="en-US" sz="2000" dirty="0" smtClean="0">
              <a:solidFill>
                <a:srgbClr val="990033"/>
              </a:solidFill>
              <a:latin typeface="Gill Sans MT"/>
              <a:cs typeface="Gill Sans MT"/>
            </a:endParaRPr>
          </a:p>
          <a:p>
            <a:pPr>
              <a:buClr>
                <a:schemeClr val="tx1"/>
              </a:buClr>
              <a:buFont typeface="Wingdings" pitchFamily="4" charset="2"/>
              <a:buChar char="§"/>
            </a:pPr>
            <a:r>
              <a:rPr lang="en-US" sz="2000" dirty="0" smtClean="0">
                <a:solidFill>
                  <a:srgbClr val="990033"/>
                </a:solidFill>
                <a:latin typeface="Gill Sans MT"/>
                <a:cs typeface="Gill Sans MT"/>
              </a:rPr>
              <a:t> No </a:t>
            </a:r>
            <a:r>
              <a:rPr lang="en-US" sz="2000" dirty="0">
                <a:solidFill>
                  <a:srgbClr val="990033"/>
                </a:solidFill>
                <a:latin typeface="Gill Sans MT"/>
                <a:cs typeface="Gill Sans MT"/>
              </a:rPr>
              <a:t>proprietary data during this period</a:t>
            </a:r>
            <a:endParaRPr lang="en-US" sz="2000" dirty="0" smtClean="0">
              <a:solidFill>
                <a:srgbClr val="990033"/>
              </a:solidFill>
              <a:latin typeface="Gill Sans MT"/>
              <a:cs typeface="Gill Sans MT"/>
            </a:endParaRPr>
          </a:p>
          <a:p>
            <a:pPr>
              <a:buClr>
                <a:schemeClr val="tx1"/>
              </a:buClr>
              <a:buFont typeface="Wingdings" pitchFamily="4" charset="2"/>
              <a:buChar char="§"/>
            </a:pPr>
            <a:r>
              <a:rPr lang="en-US" sz="2000" dirty="0" smtClean="0">
                <a:solidFill>
                  <a:srgbClr val="990033"/>
                </a:solidFill>
                <a:latin typeface="Gill Sans MT"/>
                <a:cs typeface="Gill Sans MT"/>
              </a:rPr>
              <a:t> Contact </a:t>
            </a:r>
            <a:r>
              <a:rPr lang="en-US" sz="2000" dirty="0">
                <a:solidFill>
                  <a:srgbClr val="990033"/>
                </a:solidFill>
                <a:latin typeface="Gill Sans MT"/>
                <a:cs typeface="Gill Sans MT"/>
              </a:rPr>
              <a:t>me for more information at </a:t>
            </a:r>
            <a:r>
              <a:rPr lang="en-US" sz="2000" dirty="0" err="1">
                <a:solidFill>
                  <a:srgbClr val="990033"/>
                </a:solidFill>
                <a:latin typeface="Gill Sans MT"/>
                <a:cs typeface="Gill Sans MT"/>
              </a:rPr>
              <a:t>apeck@alma.cl</a:t>
            </a:r>
            <a:endParaRPr lang="en-US" sz="2000" dirty="0">
              <a:solidFill>
                <a:schemeClr val="accent1"/>
              </a:solidFill>
              <a:latin typeface="Gill Sans MT"/>
              <a:cs typeface="Gill Sans MT"/>
            </a:endParaRPr>
          </a:p>
        </p:txBody>
      </p:sp>
      <p:sp>
        <p:nvSpPr>
          <p:cNvPr id="65542" name="Rectangle 7"/>
          <p:cNvSpPr>
            <a:spLocks noChangeArrowheads="1"/>
          </p:cNvSpPr>
          <p:nvPr/>
        </p:nvSpPr>
        <p:spPr bwMode="auto">
          <a:xfrm>
            <a:off x="1368425" y="1838325"/>
            <a:ext cx="6266259" cy="1200328"/>
          </a:xfrm>
          <a:prstGeom prst="rect">
            <a:avLst/>
          </a:prstGeom>
          <a:noFill/>
          <a:ln w="9525">
            <a:noFill/>
            <a:miter lim="800000"/>
            <a:headEnd/>
            <a:tailEnd/>
          </a:ln>
        </p:spPr>
        <p:txBody>
          <a:bodyPr wrap="none">
            <a:prstTxWarp prst="textNoShape">
              <a:avLst/>
            </a:prstTxWarp>
            <a:spAutoFit/>
          </a:bodyPr>
          <a:lstStyle/>
          <a:p>
            <a:r>
              <a:rPr lang="en-US" dirty="0">
                <a:solidFill>
                  <a:srgbClr val="990033"/>
                </a:solidFill>
                <a:latin typeface="Gill Sans MT"/>
                <a:cs typeface="Gill Sans MT"/>
                <a:hlinkClick r:id="rId2"/>
              </a:rPr>
              <a:t>https://careers.nrao.edu</a:t>
            </a:r>
            <a:endParaRPr lang="en-US" dirty="0">
              <a:solidFill>
                <a:srgbClr val="990033"/>
              </a:solidFill>
              <a:latin typeface="Gill Sans MT"/>
              <a:cs typeface="Gill Sans MT"/>
            </a:endParaRPr>
          </a:p>
          <a:p>
            <a:r>
              <a:rPr lang="en-US" dirty="0">
                <a:solidFill>
                  <a:srgbClr val="990033"/>
                </a:solidFill>
                <a:latin typeface="Gill Sans MT"/>
                <a:cs typeface="Gill Sans MT"/>
              </a:rPr>
              <a:t>http://</a:t>
            </a:r>
            <a:r>
              <a:rPr lang="en-US" dirty="0" err="1">
                <a:solidFill>
                  <a:srgbClr val="990033"/>
                </a:solidFill>
                <a:latin typeface="Gill Sans MT"/>
                <a:cs typeface="Gill Sans MT"/>
              </a:rPr>
              <a:t>hr.almaobservatory.org</a:t>
            </a:r>
            <a:r>
              <a:rPr lang="en-US" dirty="0">
                <a:solidFill>
                  <a:srgbClr val="990033"/>
                </a:solidFill>
                <a:latin typeface="Gill Sans MT"/>
                <a:cs typeface="Gill Sans MT"/>
              </a:rPr>
              <a:t>/jobs/opportunities/</a:t>
            </a:r>
            <a:endParaRPr lang="en-US" dirty="0">
              <a:latin typeface="Gill Sans MT"/>
              <a:cs typeface="Gill Sans MT"/>
            </a:endParaRPr>
          </a:p>
          <a:p>
            <a:endParaRPr lang="en-US" dirty="0">
              <a:latin typeface="Gill Sans MT"/>
              <a:cs typeface="Gill Sans MT"/>
            </a:endParaRPr>
          </a:p>
        </p:txBody>
      </p:sp>
      <p:sp>
        <p:nvSpPr>
          <p:cNvPr id="65543" name="Rectangle 8"/>
          <p:cNvSpPr>
            <a:spLocks noChangeArrowheads="1"/>
          </p:cNvSpPr>
          <p:nvPr/>
        </p:nvSpPr>
        <p:spPr bwMode="auto">
          <a:xfrm>
            <a:off x="517525" y="1490663"/>
            <a:ext cx="3584575" cy="396875"/>
          </a:xfrm>
          <a:prstGeom prst="rect">
            <a:avLst/>
          </a:prstGeom>
          <a:noFill/>
          <a:ln w="9525">
            <a:noFill/>
            <a:miter lim="800000"/>
            <a:headEnd/>
            <a:tailEnd/>
          </a:ln>
        </p:spPr>
        <p:txBody>
          <a:bodyPr>
            <a:prstTxWarp prst="textNoShape">
              <a:avLst/>
            </a:prstTxWarp>
            <a:spAutoFit/>
          </a:bodyPr>
          <a:lstStyle/>
          <a:p>
            <a:r>
              <a:rPr lang="en-US" sz="2000" b="1">
                <a:latin typeface="Gill Sans MT"/>
                <a:cs typeface="Gill Sans MT"/>
              </a:rPr>
              <a:t>Current job advertisements:</a:t>
            </a:r>
            <a:endParaRPr lang="en-US">
              <a:latin typeface="Gill Sans MT"/>
              <a:cs typeface="Gill Sans M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6"/>
          <p:cNvSpPr>
            <a:spLocks noGrp="1"/>
          </p:cNvSpPr>
          <p:nvPr>
            <p:ph type="title" idx="4294967295"/>
          </p:nvPr>
        </p:nvSpPr>
        <p:spPr>
          <a:xfrm>
            <a:off x="4267200" y="1185863"/>
            <a:ext cx="4152900" cy="960437"/>
          </a:xfrm>
        </p:spPr>
        <p:txBody>
          <a:bodyPr/>
          <a:lstStyle/>
          <a:p>
            <a:r>
              <a:rPr lang="en-US" b="0" dirty="0">
                <a:latin typeface="Gill Sans MT"/>
                <a:ea typeface="ＭＳ Ｐゴシック" pitchFamily="4" charset="-128"/>
                <a:cs typeface="Gill Sans MT"/>
              </a:rPr>
              <a:t>For more info on current status:</a:t>
            </a:r>
            <a:endParaRPr lang="en-US" dirty="0">
              <a:latin typeface="Gill Sans MT"/>
              <a:ea typeface="ＭＳ Ｐゴシック" pitchFamily="4" charset="-128"/>
              <a:cs typeface="Gill Sans MT"/>
            </a:endParaRPr>
          </a:p>
        </p:txBody>
      </p:sp>
      <p:sp>
        <p:nvSpPr>
          <p:cNvPr id="66563"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876F0BE9-408F-6044-BCC5-382FC81B62D4}" type="slidenum">
              <a:rPr lang="en-US" sz="1200">
                <a:solidFill>
                  <a:srgbClr val="000099"/>
                </a:solidFill>
                <a:latin typeface="Gill Sans" pitchFamily="4" charset="0"/>
              </a:rPr>
              <a:pPr algn="r"/>
              <a:t>31</a:t>
            </a:fld>
            <a:endParaRPr lang="en-US" sz="1200">
              <a:solidFill>
                <a:srgbClr val="000099"/>
              </a:solidFill>
              <a:latin typeface="Gill Sans" pitchFamily="4" charset="0"/>
            </a:endParaRPr>
          </a:p>
        </p:txBody>
      </p:sp>
      <p:sp>
        <p:nvSpPr>
          <p:cNvPr id="66564"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sp>
        <p:nvSpPr>
          <p:cNvPr id="66565" name="Rectangle 6"/>
          <p:cNvSpPr>
            <a:spLocks noChangeArrowheads="1"/>
          </p:cNvSpPr>
          <p:nvPr/>
        </p:nvSpPr>
        <p:spPr bwMode="auto">
          <a:xfrm>
            <a:off x="812800" y="3370263"/>
            <a:ext cx="7505700" cy="2435225"/>
          </a:xfrm>
          <a:prstGeom prst="rect">
            <a:avLst/>
          </a:prstGeom>
          <a:noFill/>
          <a:ln w="9525">
            <a:noFill/>
            <a:miter lim="800000"/>
            <a:headEnd/>
            <a:tailEnd/>
          </a:ln>
        </p:spPr>
        <p:txBody>
          <a:bodyPr>
            <a:prstTxWarp prst="textNoShape">
              <a:avLst/>
            </a:prstTxWarp>
            <a:spAutoFit/>
          </a:bodyPr>
          <a:lstStyle/>
          <a:p>
            <a:pPr>
              <a:lnSpc>
                <a:spcPct val="80000"/>
              </a:lnSpc>
              <a:buClr>
                <a:srgbClr val="FFFF99"/>
              </a:buClr>
              <a:buFont typeface="Wingdings" pitchFamily="4" charset="2"/>
              <a:buNone/>
            </a:pPr>
            <a:r>
              <a:rPr lang="en-US" sz="1600" i="1" dirty="0">
                <a:solidFill>
                  <a:srgbClr val="990033"/>
                </a:solidFill>
                <a:latin typeface="Gill Sans" pitchFamily="4" charset="0"/>
              </a:rPr>
              <a:t>The Atacama Large Millimeter/submillimeter Array (ALMA), an international astronomy facility, is a partnership of Europe, North America and East Asia in cooperation with the Republic of Chile. ALMA is funded in Europe by the European Organization for Astronomical Research in the Southern Hemisphere (ESO), in North America by the U.S. National Science Foundation (NSF) in cooperation with the National Research Council of Canada (NRC) and the National Science Council of Taiwan (NSC) and in East Asia by the National Institutes of Natural Sciences (NINS) of Japan in cooperation with the Academia </a:t>
            </a:r>
            <a:r>
              <a:rPr lang="en-US" sz="1600" i="1" dirty="0" err="1">
                <a:solidFill>
                  <a:srgbClr val="990033"/>
                </a:solidFill>
                <a:latin typeface="Gill Sans" pitchFamily="4" charset="0"/>
              </a:rPr>
              <a:t>Sinica</a:t>
            </a:r>
            <a:r>
              <a:rPr lang="en-US" sz="1600" i="1" dirty="0">
                <a:solidFill>
                  <a:srgbClr val="990033"/>
                </a:solidFill>
                <a:latin typeface="Gill Sans" pitchFamily="4" charset="0"/>
              </a:rPr>
              <a:t> (AS) in Taiwan. ALMA construction and operations are led on behalf of Europe by ESO, on behalf of North America by the National Radio Astronomy Observatory (NRAO), which is managed by Associated Universities, Inc. (AUI) and on behalf of East Asia by the National Astronomical Observatory of Japan (NAOJ). The Joint ALMA Observatory (JAO) provides the unified leadership and management of the construction, commissioning and operation of ALMA.</a:t>
            </a:r>
            <a:endParaRPr lang="en-US" sz="1600" i="1" dirty="0">
              <a:latin typeface="Times New Roman" pitchFamily="4" charset="0"/>
            </a:endParaRPr>
          </a:p>
        </p:txBody>
      </p:sp>
      <p:sp>
        <p:nvSpPr>
          <p:cNvPr id="66566" name="Rectangle 7"/>
          <p:cNvSpPr>
            <a:spLocks noChangeArrowheads="1"/>
          </p:cNvSpPr>
          <p:nvPr/>
        </p:nvSpPr>
        <p:spPr bwMode="auto">
          <a:xfrm>
            <a:off x="1295400" y="381000"/>
            <a:ext cx="4038600" cy="2057400"/>
          </a:xfrm>
          <a:prstGeom prst="rect">
            <a:avLst/>
          </a:prstGeom>
          <a:noFill/>
          <a:ln w="9525">
            <a:noFill/>
            <a:miter lim="800000"/>
            <a:headEnd/>
            <a:tailEnd/>
          </a:ln>
        </p:spPr>
        <p:txBody>
          <a:bodyPr>
            <a:prstTxWarp prst="textNoShape">
              <a:avLst/>
            </a:prstTxWarp>
          </a:bodyPr>
          <a:lstStyle/>
          <a:p>
            <a:pPr eaLnBrk="0" hangingPunct="0"/>
            <a:endParaRPr lang="en-US" sz="3300" b="1">
              <a:solidFill>
                <a:srgbClr val="990033"/>
              </a:solidFill>
              <a:latin typeface="Palatino" pitchFamily="4" charset="0"/>
            </a:endParaRPr>
          </a:p>
        </p:txBody>
      </p:sp>
      <p:sp>
        <p:nvSpPr>
          <p:cNvPr id="66567" name="Rectangle 8"/>
          <p:cNvSpPr>
            <a:spLocks noChangeArrowheads="1"/>
          </p:cNvSpPr>
          <p:nvPr/>
        </p:nvSpPr>
        <p:spPr bwMode="auto">
          <a:xfrm>
            <a:off x="1393825" y="2786063"/>
            <a:ext cx="6229350" cy="519112"/>
          </a:xfrm>
          <a:prstGeom prst="rect">
            <a:avLst/>
          </a:prstGeom>
          <a:noFill/>
          <a:ln w="9525">
            <a:noFill/>
            <a:miter lim="800000"/>
            <a:headEnd/>
            <a:tailEnd/>
          </a:ln>
        </p:spPr>
        <p:txBody>
          <a:bodyPr wrap="none">
            <a:prstTxWarp prst="textNoShape">
              <a:avLst/>
            </a:prstTxWarp>
            <a:spAutoFit/>
          </a:bodyPr>
          <a:lstStyle/>
          <a:p>
            <a:pPr eaLnBrk="0" hangingPunct="0"/>
            <a:r>
              <a:rPr lang="en-US" sz="2800" b="1">
                <a:solidFill>
                  <a:schemeClr val="folHlink"/>
                </a:solidFill>
                <a:latin typeface="Gill Sans" pitchFamily="4" charset="0"/>
                <a:ea typeface="Arial Unicode MS" pitchFamily="4" charset="0"/>
                <a:cs typeface="Arial Unicode MS" pitchFamily="4" charset="0"/>
              </a:rPr>
              <a:t>http://www.almaobservatory.org</a:t>
            </a:r>
            <a:endParaRPr lang="en-US" sz="2800">
              <a:solidFill>
                <a:srgbClr val="FFFF99"/>
              </a:solidFill>
              <a:latin typeface="Arial Unicode MS" pitchFamily="4" charset="0"/>
              <a:ea typeface="Arial Unicode MS" pitchFamily="4" charset="0"/>
              <a:cs typeface="Arial Unicode MS" pitchFamily="4" charset="0"/>
            </a:endParaRPr>
          </a:p>
        </p:txBody>
      </p:sp>
      <p:pic>
        <p:nvPicPr>
          <p:cNvPr id="66568" name="Picture 9" descr="Lascar_rainbow"/>
          <p:cNvPicPr>
            <a:picLocks noChangeAspect="1" noChangeArrowheads="1"/>
          </p:cNvPicPr>
          <p:nvPr/>
        </p:nvPicPr>
        <p:blipFill>
          <a:blip r:embed="rId2"/>
          <a:srcRect/>
          <a:stretch>
            <a:fillRect/>
          </a:stretch>
        </p:blipFill>
        <p:spPr bwMode="auto">
          <a:xfrm>
            <a:off x="88900" y="76200"/>
            <a:ext cx="3657600" cy="2465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5"/>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smtClean="0">
                <a:latin typeface="Gill Sans MT" pitchFamily="34" charset="0"/>
                <a:ea typeface="ＭＳ Ｐゴシック" pitchFamily="17" charset="-128"/>
                <a:cs typeface="GillSans" pitchFamily="48" charset="0"/>
              </a:rPr>
              <a:t>PREPARING FOR ALMA</a:t>
            </a:r>
          </a:p>
        </p:txBody>
      </p:sp>
      <p:sp>
        <p:nvSpPr>
          <p:cNvPr id="15363" name="Subtitle 6"/>
          <p:cNvSpPr>
            <a:spLocks noGrp="1"/>
          </p:cNvSpPr>
          <p:nvPr>
            <p:ph type="subTitle"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b="1" i="1" dirty="0" smtClean="0">
                <a:latin typeface="Gill Sans MT" pitchFamily="34" charset="0"/>
                <a:ea typeface="ＭＳ Ｐゴシック" pitchFamily="17" charset="-128"/>
                <a:cs typeface="Gill Sans" pitchFamily="17" charset="0"/>
              </a:rPr>
              <a:t>http://</a:t>
            </a:r>
            <a:r>
              <a:rPr lang="en-US" b="1" i="1" dirty="0" err="1" smtClean="0">
                <a:latin typeface="Gill Sans MT" pitchFamily="34" charset="0"/>
                <a:ea typeface="ＭＳ Ｐゴシック" pitchFamily="17" charset="-128"/>
                <a:cs typeface="Gill Sans" pitchFamily="17" charset="0"/>
              </a:rPr>
              <a:t>science.nrao.edu</a:t>
            </a:r>
            <a:r>
              <a:rPr lang="en-US" b="1" i="1" dirty="0" smtClean="0">
                <a:latin typeface="Gill Sans MT" pitchFamily="34" charset="0"/>
                <a:ea typeface="ＭＳ Ｐゴシック" pitchFamily="17" charset="-128"/>
                <a:cs typeface="Gill Sans" pitchFamily="17" charset="0"/>
              </a:rPr>
              <a:t>/alma</a:t>
            </a:r>
          </a:p>
        </p:txBody>
      </p:sp>
      <p:sp>
        <p:nvSpPr>
          <p:cNvPr id="15364" name="Text Placeholder 7"/>
          <p:cNvSpPr>
            <a:spLocks noGrp="1"/>
          </p:cNvSpPr>
          <p:nvPr>
            <p:ph type="body" sz="quarter" idx="13"/>
          </p:nvPr>
        </p:nvSpPr>
        <p:spPr bwMode="auto">
          <a:xfrm>
            <a:off x="457200" y="4343400"/>
            <a:ext cx="6019800" cy="685800"/>
          </a:xfrm>
          <a:noFill/>
          <a:ln>
            <a:miter lim="800000"/>
            <a:headEnd/>
            <a:tailEnd/>
          </a:ln>
        </p:spPr>
        <p:txBody>
          <a:bodyPr vert="horz" wrap="square" lIns="91440" tIns="45720" rIns="91440" bIns="45720" numCol="1" anchor="t" anchorCtr="0" compatLnSpc="1">
            <a:prstTxWarp prst="textNoShape">
              <a:avLst/>
            </a:prstTxWarp>
            <a:normAutofit/>
          </a:bodyPr>
          <a:lstStyle/>
          <a:p>
            <a:pPr marL="0" indent="0"/>
            <a:r>
              <a:rPr lang="en-US" dirty="0" smtClean="0">
                <a:latin typeface="Gill Sans MT" pitchFamily="34" charset="0"/>
                <a:ea typeface="ＭＳ Ｐゴシック" pitchFamily="17" charset="-128"/>
                <a:cs typeface="Gill Sans" pitchFamily="17" charset="0"/>
              </a:rPr>
              <a:t>National Radio Astronomy Observatory</a:t>
            </a:r>
          </a:p>
        </p:txBody>
      </p:sp>
      <p:sp>
        <p:nvSpPr>
          <p:cNvPr id="15365" name="Text Placeholder 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r>
              <a:rPr lang="en-US" sz="2400" dirty="0" smtClean="0">
                <a:solidFill>
                  <a:srgbClr val="800000"/>
                </a:solidFill>
                <a:latin typeface="Gill Sans MT" pitchFamily="34" charset="0"/>
                <a:ea typeface="ＭＳ Ｐゴシック" pitchFamily="17" charset="-128"/>
                <a:cs typeface="Gill Sans" pitchFamily="17" charset="0"/>
              </a:rPr>
              <a:t>North America ALMA Science Center</a:t>
            </a:r>
          </a:p>
          <a:p>
            <a:pPr marL="0" indent="0"/>
            <a:r>
              <a:rPr lang="en-US" dirty="0" smtClean="0">
                <a:latin typeface="Gill Sans MT" pitchFamily="34" charset="0"/>
                <a:ea typeface="ＭＳ Ｐゴシック" pitchFamily="17" charset="-128"/>
                <a:cs typeface="Gill Sans" pitchFamily="17" charset="0"/>
              </a:rPr>
              <a:t>Charlottesville, Virginia U.S.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6"/>
          <p:cNvSpPr>
            <a:spLocks noGrp="1"/>
          </p:cNvSpPr>
          <p:nvPr>
            <p:ph type="title" idx="4294967295"/>
          </p:nvPr>
        </p:nvSpPr>
        <p:spPr>
          <a:xfrm>
            <a:off x="377820" y="317263"/>
            <a:ext cx="8229600" cy="960437"/>
          </a:xfrm>
        </p:spPr>
        <p:txBody>
          <a:bodyPr/>
          <a:lstStyle/>
          <a:p>
            <a:r>
              <a:rPr lang="en-US" dirty="0">
                <a:latin typeface="Gill Sans MT" pitchFamily="4" charset="-18"/>
                <a:ea typeface="ＭＳ Ｐゴシック" pitchFamily="4" charset="-128"/>
              </a:rPr>
              <a:t>ALMA Specifications</a:t>
            </a:r>
          </a:p>
        </p:txBody>
      </p:sp>
      <p:sp>
        <p:nvSpPr>
          <p:cNvPr id="38915" name="Slide Number Placeholder 3"/>
          <p:cNvSpPr>
            <a:spLocks noGrp="1"/>
          </p:cNvSpPr>
          <p:nvPr>
            <p:ph type="sldNum" sz="quarter" idx="11"/>
          </p:nvPr>
        </p:nvSpPr>
        <p:spPr bwMode="auto">
          <a:noFill/>
          <a:ln>
            <a:miter lim="800000"/>
            <a:headEnd/>
            <a:tailEnd/>
          </a:ln>
        </p:spPr>
        <p:txBody>
          <a:bodyPr/>
          <a:lstStyle/>
          <a:p>
            <a:fld id="{B95751B9-E24F-E14C-ADED-AEBC5FF912FD}" type="slidenum">
              <a:rPr lang="en-US">
                <a:latin typeface="Gill Sans" pitchFamily="4" charset="0"/>
                <a:ea typeface="ＭＳ Ｐゴシック" pitchFamily="4" charset="-128"/>
                <a:cs typeface="ＭＳ Ｐゴシック" pitchFamily="4" charset="-128"/>
              </a:rPr>
              <a:pPr/>
              <a:t>4</a:t>
            </a:fld>
            <a:endParaRPr lang="en-US">
              <a:latin typeface="Gill Sans" pitchFamily="4" charset="0"/>
              <a:ea typeface="ＭＳ Ｐゴシック" pitchFamily="4" charset="-128"/>
              <a:cs typeface="ＭＳ Ｐゴシック" pitchFamily="4" charset="-128"/>
            </a:endParaRPr>
          </a:p>
        </p:txBody>
      </p:sp>
      <p:sp>
        <p:nvSpPr>
          <p:cNvPr id="38916" name="Footer Placeholder 4"/>
          <p:cNvSpPr>
            <a:spLocks noGrp="1"/>
          </p:cNvSpPr>
          <p:nvPr>
            <p:ph type="ftr" sz="quarter" idx="10"/>
          </p:nvPr>
        </p:nvSpPr>
        <p:spPr bwMode="auto">
          <a:noFill/>
          <a:ln>
            <a:miter lim="800000"/>
            <a:headEnd/>
            <a:tailEnd/>
          </a:ln>
        </p:spPr>
        <p:txBody>
          <a:bodyPr/>
          <a:lstStyle/>
          <a:p>
            <a:r>
              <a:rPr lang="en-US" i="1" smtClean="0">
                <a:latin typeface="Gill Sans" pitchFamily="4" charset="0"/>
                <a:ea typeface="ＭＳ Ｐゴシック" pitchFamily="4" charset="-128"/>
                <a:cs typeface="ＭＳ Ｐゴシック" pitchFamily="4" charset="-128"/>
              </a:rPr>
              <a:t>Preparing for ALMA: 24 May 2010</a:t>
            </a:r>
          </a:p>
        </p:txBody>
      </p:sp>
      <p:sp>
        <p:nvSpPr>
          <p:cNvPr id="38917" name="Rectangle 57"/>
          <p:cNvSpPr>
            <a:spLocks noChangeArrowheads="1"/>
          </p:cNvSpPr>
          <p:nvPr/>
        </p:nvSpPr>
        <p:spPr bwMode="auto">
          <a:xfrm>
            <a:off x="640440" y="1028220"/>
            <a:ext cx="7708900" cy="4888518"/>
          </a:xfrm>
          <a:prstGeom prst="rect">
            <a:avLst/>
          </a:prstGeom>
          <a:noFill/>
          <a:ln w="9525">
            <a:noFill/>
            <a:miter lim="800000"/>
            <a:headEnd/>
            <a:tailEnd/>
          </a:ln>
        </p:spPr>
        <p:txBody>
          <a:bodyPr>
            <a:prstTxWarp prst="textNoShape">
              <a:avLst/>
            </a:prstTxWarp>
            <a:spAutoFit/>
          </a:bodyPr>
          <a:lstStyle/>
          <a:p>
            <a:pPr>
              <a:spcBef>
                <a:spcPts val="1080"/>
              </a:spcBef>
              <a:buClr>
                <a:schemeClr val="tx1"/>
              </a:buClr>
              <a:buFont typeface="Arial"/>
              <a:buChar char="•"/>
            </a:pPr>
            <a:r>
              <a:rPr lang="en-AU" sz="2000" dirty="0" smtClean="0">
                <a:solidFill>
                  <a:srgbClr val="990033"/>
                </a:solidFill>
                <a:latin typeface="Gill Sans MT"/>
                <a:cs typeface="Gill Sans MT"/>
              </a:rPr>
              <a:t> 54 </a:t>
            </a:r>
            <a:r>
              <a:rPr lang="en-AU" sz="2000" dirty="0">
                <a:solidFill>
                  <a:srgbClr val="990033"/>
                </a:solidFill>
                <a:latin typeface="Gill Sans MT"/>
                <a:cs typeface="Gill Sans MT"/>
              </a:rPr>
              <a:t>12-m antennas, 12 7-m antennas, at 5000m site</a:t>
            </a:r>
            <a:endParaRPr lang="en-AU" sz="2000" dirty="0" smtClean="0">
              <a:solidFill>
                <a:srgbClr val="990033"/>
              </a:solidFill>
              <a:latin typeface="Gill Sans MT"/>
              <a:cs typeface="Gill Sans MT"/>
            </a:endParaRPr>
          </a:p>
          <a:p>
            <a:pPr>
              <a:spcBef>
                <a:spcPts val="1080"/>
              </a:spcBef>
              <a:buClr>
                <a:schemeClr val="tx1"/>
              </a:buClr>
              <a:buFont typeface="Arial"/>
              <a:buChar char="•"/>
            </a:pPr>
            <a:r>
              <a:rPr lang="en-AU" sz="2000" dirty="0" smtClean="0">
                <a:solidFill>
                  <a:srgbClr val="990033"/>
                </a:solidFill>
                <a:latin typeface="Gill Sans MT"/>
                <a:cs typeface="Gill Sans MT"/>
              </a:rPr>
              <a:t> Surface </a:t>
            </a:r>
            <a:r>
              <a:rPr lang="en-AU" sz="2000" dirty="0">
                <a:solidFill>
                  <a:srgbClr val="990033"/>
                </a:solidFill>
                <a:latin typeface="Gill Sans MT"/>
                <a:cs typeface="Gill Sans MT"/>
              </a:rPr>
              <a:t>accuracy &lt;25 </a:t>
            </a:r>
            <a:r>
              <a:rPr lang="en-AU" sz="2000" dirty="0" err="1">
                <a:solidFill>
                  <a:srgbClr val="990033"/>
                </a:solidFill>
                <a:latin typeface="Gill Sans MT"/>
                <a:cs typeface="Gill Sans MT"/>
                <a:sym typeface="Symbol" pitchFamily="4" charset="2"/>
              </a:rPr>
              <a:t></a:t>
            </a:r>
            <a:r>
              <a:rPr lang="en-AU" sz="2000" dirty="0" err="1">
                <a:solidFill>
                  <a:srgbClr val="990033"/>
                </a:solidFill>
                <a:latin typeface="Gill Sans MT"/>
                <a:cs typeface="Gill Sans MT"/>
              </a:rPr>
              <a:t>m</a:t>
            </a:r>
            <a:r>
              <a:rPr lang="en-AU" sz="2000" dirty="0">
                <a:solidFill>
                  <a:srgbClr val="990033"/>
                </a:solidFill>
                <a:latin typeface="Gill Sans MT"/>
                <a:cs typeface="Gill Sans MT"/>
              </a:rPr>
              <a:t>, 0.6” reference pointing in 9m/s wind, </a:t>
            </a:r>
          </a:p>
          <a:p>
            <a:pPr>
              <a:spcBef>
                <a:spcPts val="1080"/>
              </a:spcBef>
              <a:buClr>
                <a:schemeClr val="tx1"/>
              </a:buClr>
            </a:pPr>
            <a:r>
              <a:rPr lang="en-AU" sz="2000" dirty="0">
                <a:solidFill>
                  <a:srgbClr val="990033"/>
                </a:solidFill>
                <a:latin typeface="Gill Sans MT"/>
                <a:cs typeface="Gill Sans MT"/>
              </a:rPr>
              <a:t>	2” absolute pointing all-</a:t>
            </a:r>
            <a:r>
              <a:rPr lang="en-AU" sz="2000" dirty="0" smtClean="0">
                <a:solidFill>
                  <a:srgbClr val="990033"/>
                </a:solidFill>
                <a:latin typeface="Gill Sans MT"/>
                <a:cs typeface="Gill Sans MT"/>
              </a:rPr>
              <a:t>sky</a:t>
            </a:r>
          </a:p>
          <a:p>
            <a:pPr>
              <a:spcBef>
                <a:spcPts val="1080"/>
              </a:spcBef>
              <a:buClr>
                <a:schemeClr val="tx1"/>
              </a:buClr>
              <a:buFont typeface="Arial"/>
              <a:buChar char="•"/>
            </a:pPr>
            <a:r>
              <a:rPr lang="en-AU" sz="2000" dirty="0" smtClean="0">
                <a:solidFill>
                  <a:srgbClr val="990033"/>
                </a:solidFill>
                <a:latin typeface="Gill Sans MT"/>
                <a:cs typeface="Gill Sans MT"/>
              </a:rPr>
              <a:t> Array </a:t>
            </a:r>
            <a:r>
              <a:rPr lang="en-AU" sz="2000" dirty="0">
                <a:solidFill>
                  <a:srgbClr val="990033"/>
                </a:solidFill>
                <a:latin typeface="Gill Sans MT"/>
                <a:cs typeface="Gill Sans MT"/>
              </a:rPr>
              <a:t>configurations between 150m and ~15-</a:t>
            </a:r>
            <a:r>
              <a:rPr lang="en-AU" sz="2000" dirty="0" smtClean="0">
                <a:solidFill>
                  <a:srgbClr val="990033"/>
                </a:solidFill>
                <a:latin typeface="Gill Sans MT"/>
                <a:cs typeface="Gill Sans MT"/>
              </a:rPr>
              <a:t>18km</a:t>
            </a:r>
          </a:p>
          <a:p>
            <a:pPr>
              <a:spcBef>
                <a:spcPts val="1080"/>
              </a:spcBef>
              <a:buClr>
                <a:schemeClr val="tx1"/>
              </a:buClr>
              <a:buFont typeface="Arial"/>
              <a:buChar char="•"/>
            </a:pPr>
            <a:r>
              <a:rPr lang="en-AU" sz="2000" dirty="0" smtClean="0">
                <a:solidFill>
                  <a:srgbClr val="990033"/>
                </a:solidFill>
                <a:latin typeface="Gill Sans MT"/>
                <a:cs typeface="Gill Sans MT"/>
              </a:rPr>
              <a:t> Angular resolutions ~40mas at 100 GHz (5mas at 900GHz)</a:t>
            </a:r>
          </a:p>
          <a:p>
            <a:pPr>
              <a:spcBef>
                <a:spcPts val="1080"/>
              </a:spcBef>
              <a:buClr>
                <a:schemeClr val="tx1"/>
              </a:buClr>
              <a:buFont typeface="Arial"/>
              <a:buChar char="•"/>
            </a:pPr>
            <a:r>
              <a:rPr lang="en-AU" sz="2000" dirty="0" smtClean="0">
                <a:solidFill>
                  <a:srgbClr val="990033"/>
                </a:solidFill>
                <a:latin typeface="Gill Sans MT"/>
                <a:cs typeface="Gill Sans MT"/>
              </a:rPr>
              <a:t> 10 </a:t>
            </a:r>
            <a:r>
              <a:rPr lang="en-AU" sz="2000" dirty="0">
                <a:solidFill>
                  <a:srgbClr val="990033"/>
                </a:solidFill>
                <a:latin typeface="Gill Sans MT"/>
                <a:cs typeface="Gill Sans MT"/>
              </a:rPr>
              <a:t>bands in 31-950 GHz + 183 GHz WVR. </a:t>
            </a:r>
            <a:endParaRPr lang="en-AU" sz="2000" dirty="0" smtClean="0">
              <a:solidFill>
                <a:srgbClr val="990033"/>
              </a:solidFill>
              <a:latin typeface="Gill Sans MT"/>
              <a:cs typeface="Gill Sans MT"/>
            </a:endParaRPr>
          </a:p>
          <a:p>
            <a:pPr>
              <a:spcBef>
                <a:spcPts val="1080"/>
              </a:spcBef>
              <a:buClr>
                <a:schemeClr val="tx1"/>
              </a:buClr>
              <a:buFont typeface="Arial"/>
              <a:buChar char="•"/>
            </a:pPr>
            <a:r>
              <a:rPr lang="en-AU" sz="2000" dirty="0" smtClean="0">
                <a:solidFill>
                  <a:srgbClr val="990033"/>
                </a:solidFill>
                <a:latin typeface="Gill Sans MT"/>
                <a:cs typeface="Gill Sans MT"/>
              </a:rPr>
              <a:t> 8 </a:t>
            </a:r>
            <a:r>
              <a:rPr lang="en-AU" sz="2000" dirty="0">
                <a:solidFill>
                  <a:srgbClr val="990033"/>
                </a:solidFill>
                <a:latin typeface="Gill Sans MT"/>
                <a:cs typeface="Gill Sans MT"/>
              </a:rPr>
              <a:t>GHz BW, dual polarization.</a:t>
            </a:r>
            <a:endParaRPr lang="en-AU" sz="2000" dirty="0" smtClean="0">
              <a:solidFill>
                <a:srgbClr val="990033"/>
              </a:solidFill>
              <a:latin typeface="Gill Sans MT"/>
              <a:cs typeface="Gill Sans MT"/>
            </a:endParaRPr>
          </a:p>
          <a:p>
            <a:pPr>
              <a:spcBef>
                <a:spcPts val="1080"/>
              </a:spcBef>
              <a:buClr>
                <a:schemeClr val="tx1"/>
              </a:buClr>
              <a:buFont typeface="Arial"/>
              <a:buChar char="•"/>
            </a:pPr>
            <a:r>
              <a:rPr lang="en-AU" sz="2000" dirty="0" smtClean="0">
                <a:solidFill>
                  <a:srgbClr val="990033"/>
                </a:solidFill>
                <a:latin typeface="Gill Sans MT"/>
                <a:cs typeface="Gill Sans MT"/>
              </a:rPr>
              <a:t> Interferometry</a:t>
            </a:r>
            <a:r>
              <a:rPr lang="en-AU" sz="2000" dirty="0">
                <a:solidFill>
                  <a:srgbClr val="990033"/>
                </a:solidFill>
                <a:latin typeface="Gill Sans MT"/>
                <a:cs typeface="Gill Sans MT"/>
              </a:rPr>
              <a:t>, </a:t>
            </a:r>
            <a:r>
              <a:rPr lang="en-AU" sz="2000" dirty="0" err="1">
                <a:solidFill>
                  <a:srgbClr val="990033"/>
                </a:solidFill>
                <a:latin typeface="Gill Sans MT"/>
                <a:cs typeface="Gill Sans MT"/>
              </a:rPr>
              <a:t>mosaicing</a:t>
            </a:r>
            <a:r>
              <a:rPr lang="en-AU" sz="2000" dirty="0">
                <a:solidFill>
                  <a:srgbClr val="990033"/>
                </a:solidFill>
                <a:latin typeface="Gill Sans MT"/>
                <a:cs typeface="Gill Sans MT"/>
              </a:rPr>
              <a:t> &amp; total-power observing.</a:t>
            </a:r>
            <a:endParaRPr lang="en-AU" sz="2000" dirty="0" smtClean="0">
              <a:solidFill>
                <a:srgbClr val="990033"/>
              </a:solidFill>
              <a:latin typeface="Gill Sans MT"/>
              <a:cs typeface="Gill Sans MT"/>
            </a:endParaRPr>
          </a:p>
          <a:p>
            <a:pPr>
              <a:spcBef>
                <a:spcPts val="1080"/>
              </a:spcBef>
              <a:buClr>
                <a:schemeClr val="tx1"/>
              </a:buClr>
              <a:buFont typeface="Arial"/>
              <a:buChar char="•"/>
            </a:pPr>
            <a:r>
              <a:rPr lang="en-AU" sz="2000" dirty="0" smtClean="0">
                <a:solidFill>
                  <a:srgbClr val="990033"/>
                </a:solidFill>
                <a:latin typeface="Gill Sans MT"/>
                <a:cs typeface="Gill Sans MT"/>
              </a:rPr>
              <a:t> Correlator</a:t>
            </a:r>
            <a:r>
              <a:rPr lang="en-AU" sz="2000" dirty="0">
                <a:solidFill>
                  <a:srgbClr val="990033"/>
                </a:solidFill>
                <a:latin typeface="Gill Sans MT"/>
                <a:cs typeface="Gill Sans MT"/>
              </a:rPr>
              <a:t>: 4096 channels/IF (multi-IF), full Stokes.</a:t>
            </a:r>
            <a:endParaRPr lang="en-AU" sz="2000" dirty="0" smtClean="0">
              <a:solidFill>
                <a:srgbClr val="990033"/>
              </a:solidFill>
              <a:latin typeface="Gill Sans MT"/>
              <a:cs typeface="Gill Sans MT"/>
            </a:endParaRPr>
          </a:p>
          <a:p>
            <a:pPr>
              <a:spcBef>
                <a:spcPts val="1080"/>
              </a:spcBef>
              <a:buClr>
                <a:schemeClr val="tx1"/>
              </a:buClr>
              <a:buFont typeface="Arial"/>
              <a:buChar char="•"/>
            </a:pPr>
            <a:r>
              <a:rPr lang="en-AU" sz="2000" dirty="0" smtClean="0">
                <a:solidFill>
                  <a:srgbClr val="990033"/>
                </a:solidFill>
                <a:latin typeface="Gill Sans MT"/>
                <a:cs typeface="Gill Sans MT"/>
              </a:rPr>
              <a:t> Data </a:t>
            </a:r>
            <a:r>
              <a:rPr lang="en-AU" sz="2000" dirty="0">
                <a:solidFill>
                  <a:srgbClr val="990033"/>
                </a:solidFill>
                <a:latin typeface="Gill Sans MT"/>
                <a:cs typeface="Gill Sans MT"/>
              </a:rPr>
              <a:t>rate: 6MB/s average; peak 64 MB/</a:t>
            </a:r>
            <a:r>
              <a:rPr lang="en-AU" sz="2000" dirty="0" err="1">
                <a:solidFill>
                  <a:srgbClr val="990033"/>
                </a:solidFill>
                <a:latin typeface="Gill Sans MT"/>
                <a:cs typeface="Gill Sans MT"/>
              </a:rPr>
              <a:t>s</a:t>
            </a:r>
            <a:r>
              <a:rPr lang="en-AU" sz="2000" dirty="0">
                <a:solidFill>
                  <a:srgbClr val="990033"/>
                </a:solidFill>
                <a:latin typeface="Gill Sans MT"/>
                <a:cs typeface="Gill Sans MT"/>
              </a:rPr>
              <a:t>. </a:t>
            </a:r>
            <a:endParaRPr lang="en-AU" sz="2000" dirty="0" smtClean="0">
              <a:solidFill>
                <a:srgbClr val="990033"/>
              </a:solidFill>
              <a:latin typeface="Gill Sans MT"/>
              <a:cs typeface="Gill Sans MT"/>
            </a:endParaRPr>
          </a:p>
          <a:p>
            <a:pPr>
              <a:spcBef>
                <a:spcPts val="1080"/>
              </a:spcBef>
              <a:buClr>
                <a:schemeClr val="tx1"/>
              </a:buClr>
              <a:buFont typeface="Arial"/>
              <a:buChar char="•"/>
            </a:pPr>
            <a:r>
              <a:rPr lang="en-AU" sz="2000" dirty="0" smtClean="0">
                <a:solidFill>
                  <a:srgbClr val="990033"/>
                </a:solidFill>
                <a:latin typeface="Gill Sans MT"/>
                <a:cs typeface="Gill Sans MT"/>
              </a:rPr>
              <a:t> All </a:t>
            </a:r>
            <a:r>
              <a:rPr lang="en-AU" sz="2000" dirty="0">
                <a:solidFill>
                  <a:srgbClr val="990033"/>
                </a:solidFill>
                <a:latin typeface="Gill Sans MT"/>
                <a:cs typeface="Gill Sans MT"/>
              </a:rPr>
              <a:t>data archived (raw + images), pipeline processing.</a:t>
            </a:r>
            <a:endParaRPr lang="en-US" sz="2000" dirty="0">
              <a:latin typeface="Gill Sans MT"/>
              <a:cs typeface="Gill Sans M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p:cNvSpPr>
          <p:nvPr>
            <p:ph type="title" idx="4294967295"/>
          </p:nvPr>
        </p:nvSpPr>
        <p:spPr>
          <a:xfrm>
            <a:off x="355140" y="317263"/>
            <a:ext cx="8229600" cy="960437"/>
          </a:xfrm>
        </p:spPr>
        <p:txBody>
          <a:bodyPr/>
          <a:lstStyle/>
          <a:p>
            <a:r>
              <a:rPr lang="en-US" dirty="0">
                <a:latin typeface="Gill Sans MT" pitchFamily="4" charset="-18"/>
                <a:ea typeface="ＭＳ Ｐゴシック" pitchFamily="4" charset="-128"/>
              </a:rPr>
              <a:t>ALMA Sensitivity</a:t>
            </a:r>
          </a:p>
        </p:txBody>
      </p:sp>
      <p:sp>
        <p:nvSpPr>
          <p:cNvPr id="39939" name="Rectangle 4"/>
          <p:cNvSpPr>
            <a:spLocks noChangeArrowheads="1"/>
          </p:cNvSpPr>
          <p:nvPr/>
        </p:nvSpPr>
        <p:spPr bwMode="auto">
          <a:xfrm>
            <a:off x="4894263" y="4183063"/>
            <a:ext cx="184150" cy="457200"/>
          </a:xfrm>
          <a:prstGeom prst="rect">
            <a:avLst/>
          </a:prstGeom>
          <a:noFill/>
          <a:ln w="9525">
            <a:noFill/>
            <a:miter lim="800000"/>
            <a:headEnd/>
            <a:tailEnd/>
          </a:ln>
        </p:spPr>
        <p:txBody>
          <a:bodyPr wrap="none">
            <a:prstTxWarp prst="textNoShape">
              <a:avLst/>
            </a:prstTxWarp>
            <a:spAutoFit/>
          </a:bodyPr>
          <a:lstStyle/>
          <a:p>
            <a:pPr eaLnBrk="0" hangingPunct="0"/>
            <a:endParaRPr lang="en-US"/>
          </a:p>
        </p:txBody>
      </p:sp>
      <p:sp>
        <p:nvSpPr>
          <p:cNvPr id="39940" name="Rectangle 5"/>
          <p:cNvSpPr>
            <a:spLocks noChangeArrowheads="1"/>
          </p:cNvSpPr>
          <p:nvPr/>
        </p:nvSpPr>
        <p:spPr bwMode="auto">
          <a:xfrm>
            <a:off x="603660" y="1205590"/>
            <a:ext cx="7794625" cy="501650"/>
          </a:xfrm>
          <a:prstGeom prst="rect">
            <a:avLst/>
          </a:prstGeom>
          <a:noFill/>
          <a:ln w="9525">
            <a:noFill/>
            <a:miter lim="800000"/>
            <a:headEnd/>
            <a:tailEnd/>
          </a:ln>
        </p:spPr>
        <p:txBody>
          <a:bodyPr anchor="ctr">
            <a:prstTxWarp prst="textNoShape">
              <a:avLst/>
            </a:prstTxWarp>
          </a:bodyPr>
          <a:lstStyle/>
          <a:p>
            <a:pPr eaLnBrk="0" hangingPunct="0"/>
            <a:r>
              <a:rPr lang="en-US" sz="1900" b="1" dirty="0" smtClean="0">
                <a:solidFill>
                  <a:srgbClr val="990033"/>
                </a:solidFill>
                <a:latin typeface="Gill Sans MT"/>
                <a:cs typeface="Gill Sans MT"/>
              </a:rPr>
              <a:t>50 </a:t>
            </a:r>
            <a:r>
              <a:rPr lang="en-US" sz="1900" b="1" dirty="0">
                <a:solidFill>
                  <a:srgbClr val="990033"/>
                </a:solidFill>
                <a:latin typeface="Gill Sans MT"/>
                <a:cs typeface="Gill Sans MT"/>
              </a:rPr>
              <a:t>antennas, 1-</a:t>
            </a:r>
            <a:r>
              <a:rPr lang="el-GR" sz="1900" b="1" dirty="0">
                <a:solidFill>
                  <a:srgbClr val="990033"/>
                </a:solidFill>
                <a:latin typeface="Gill Sans MT"/>
                <a:ea typeface="Times New Roman" pitchFamily="4" charset="0"/>
                <a:cs typeface="Gill Sans MT"/>
              </a:rPr>
              <a:t>σ</a:t>
            </a:r>
            <a:r>
              <a:rPr lang="en-US" sz="1900" b="1" dirty="0">
                <a:solidFill>
                  <a:srgbClr val="990033"/>
                </a:solidFill>
                <a:latin typeface="Gill Sans MT"/>
                <a:ea typeface="Times New Roman" pitchFamily="4" charset="0"/>
                <a:cs typeface="Gill Sans MT"/>
              </a:rPr>
              <a:t>, </a:t>
            </a:r>
            <a:r>
              <a:rPr lang="en-US" sz="1900" b="1" dirty="0">
                <a:solidFill>
                  <a:schemeClr val="accent1"/>
                </a:solidFill>
                <a:latin typeface="Gill Sans MT"/>
                <a:cs typeface="Gill Sans MT"/>
              </a:rPr>
              <a:t>1 minute</a:t>
            </a:r>
            <a:r>
              <a:rPr lang="en-US" sz="1900" b="1" dirty="0">
                <a:solidFill>
                  <a:srgbClr val="990033"/>
                </a:solidFill>
                <a:latin typeface="Gill Sans MT"/>
                <a:cs typeface="Gill Sans MT"/>
              </a:rPr>
              <a:t>;</a:t>
            </a:r>
            <a:r>
              <a:rPr lang="en-US" sz="1900" b="1" dirty="0">
                <a:solidFill>
                  <a:srgbClr val="FF0000"/>
                </a:solidFill>
                <a:latin typeface="Gill Sans MT"/>
                <a:cs typeface="Gill Sans MT"/>
              </a:rPr>
              <a:t> </a:t>
            </a:r>
            <a:r>
              <a:rPr lang="en-US" sz="1900" b="1" dirty="0">
                <a:solidFill>
                  <a:srgbClr val="990033"/>
                </a:solidFill>
                <a:latin typeface="Gill Sans MT"/>
                <a:cs typeface="Gill Sans MT"/>
              </a:rPr>
              <a:t>AM=1.3; water values correspond roughly to the </a:t>
            </a:r>
            <a:r>
              <a:rPr lang="en-US" sz="1900" b="1" dirty="0" smtClean="0">
                <a:solidFill>
                  <a:srgbClr val="990033"/>
                </a:solidFill>
                <a:latin typeface="Gill Sans MT"/>
                <a:cs typeface="Gill Sans MT"/>
              </a:rPr>
              <a:t>quartiles</a:t>
            </a:r>
            <a:endParaRPr lang="en-US" sz="1500" b="1" dirty="0">
              <a:solidFill>
                <a:srgbClr val="990033"/>
              </a:solidFill>
              <a:latin typeface="Gill Sans MT"/>
              <a:cs typeface="Gill Sans MT"/>
            </a:endParaRPr>
          </a:p>
        </p:txBody>
      </p:sp>
      <p:graphicFrame>
        <p:nvGraphicFramePr>
          <p:cNvPr id="77830" name="Group 6"/>
          <p:cNvGraphicFramePr>
            <a:graphicFrameLocks noGrp="1"/>
          </p:cNvGraphicFramePr>
          <p:nvPr/>
        </p:nvGraphicFramePr>
        <p:xfrm>
          <a:off x="685800" y="1981200"/>
          <a:ext cx="7772400" cy="3460753"/>
        </p:xfrm>
        <a:graphic>
          <a:graphicData uri="http://schemas.openxmlformats.org/drawingml/2006/table">
            <a:tbl>
              <a:tblPr/>
              <a:tblGrid>
                <a:gridCol w="1943100"/>
                <a:gridCol w="1943100"/>
                <a:gridCol w="1943100"/>
                <a:gridCol w="1943100"/>
              </a:tblGrid>
              <a:tr h="6477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99"/>
                          </a:solidFill>
                          <a:effectLst/>
                          <a:latin typeface="Gill Sans MT"/>
                          <a:ea typeface="Arial" pitchFamily="4" charset="0"/>
                          <a:cs typeface="Gill Sans MT"/>
                        </a:rPr>
                        <a:t>Frequency GHz</a:t>
                      </a:r>
                      <a:endParaRPr kumimoji="0" lang="en-GB" sz="1400" b="0" i="0" u="none" strike="noStrike" cap="none" normalizeH="0" baseline="0" dirty="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Zenith Water</a:t>
                      </a:r>
                    </a:p>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 mm</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Continuum mJy</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Line 1km/s * mJy</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0163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110</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99"/>
                          </a:solidFill>
                          <a:effectLst/>
                          <a:latin typeface="Gill Sans MT"/>
                          <a:ea typeface="Arial" pitchFamily="4" charset="0"/>
                          <a:cs typeface="Gill Sans MT"/>
                        </a:rPr>
                        <a:t>2.3</a:t>
                      </a:r>
                      <a:endParaRPr kumimoji="0" lang="en-GB" sz="1400" b="0" i="0" u="none" strike="noStrike" cap="none" normalizeH="0" baseline="0" dirty="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0.05</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7</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0163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140</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2.3</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0.06</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8</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0322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230</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99"/>
                          </a:solidFill>
                          <a:effectLst/>
                          <a:latin typeface="Gill Sans MT"/>
                          <a:ea typeface="Arial" pitchFamily="4" charset="0"/>
                          <a:cs typeface="Gill Sans MT"/>
                        </a:rPr>
                        <a:t>2.3</a:t>
                      </a:r>
                      <a:endParaRPr kumimoji="0" lang="en-GB" sz="1400" b="0" i="0" u="none" strike="noStrike" cap="none" normalizeH="0" baseline="0" dirty="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0.1</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11</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0163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345</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1.2</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99"/>
                          </a:solidFill>
                          <a:effectLst/>
                          <a:latin typeface="Gill Sans MT"/>
                          <a:ea typeface="Arial" pitchFamily="4" charset="0"/>
                          <a:cs typeface="Gill Sans MT"/>
                        </a:rPr>
                        <a:t>0.2</a:t>
                      </a:r>
                      <a:endParaRPr kumimoji="0" lang="en-GB" sz="1400" b="0" i="0" u="none" strike="noStrike" cap="none" normalizeH="0" baseline="0" dirty="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18</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0163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410</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1.2</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0.4</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31</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0163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675</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0.5</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0.7</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99"/>
                          </a:solidFill>
                          <a:effectLst/>
                          <a:latin typeface="Gill Sans MT"/>
                          <a:ea typeface="Arial" pitchFamily="4" charset="0"/>
                          <a:cs typeface="Gill Sans MT"/>
                        </a:rPr>
                        <a:t>41</a:t>
                      </a:r>
                      <a:endParaRPr kumimoji="0" lang="en-GB" sz="1400" b="0" i="0" u="none" strike="noStrike" cap="none" normalizeH="0" baseline="0" dirty="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0163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850</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0.5</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rgbClr val="000099"/>
                          </a:solidFill>
                          <a:effectLst/>
                          <a:latin typeface="Gill Sans MT"/>
                          <a:ea typeface="Arial" pitchFamily="4" charset="0"/>
                          <a:cs typeface="Gill Sans MT"/>
                        </a:rPr>
                        <a:t>1.4</a:t>
                      </a:r>
                      <a:endParaRPr kumimoji="0" lang="en-GB" sz="1400" b="0" i="0" u="none" strike="noStrike" cap="none" normalizeH="0" baseline="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99"/>
                          </a:solidFill>
                          <a:effectLst/>
                          <a:latin typeface="Gill Sans MT"/>
                          <a:ea typeface="Arial" pitchFamily="4" charset="0"/>
                          <a:cs typeface="Gill Sans MT"/>
                        </a:rPr>
                        <a:t>72</a:t>
                      </a:r>
                      <a:endParaRPr kumimoji="0" lang="en-GB" sz="1400" b="0" i="0" u="none" strike="noStrike" cap="none" normalizeH="0" baseline="0" dirty="0">
                        <a:ln>
                          <a:noFill/>
                        </a:ln>
                        <a:solidFill>
                          <a:srgbClr val="000099"/>
                        </a:solidFill>
                        <a:effectLst/>
                        <a:latin typeface="Gill Sans MT"/>
                        <a:ea typeface="ＭＳ Ｐゴシック" pitchFamily="4" charset="-128"/>
                        <a:cs typeface="Gill Sans M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988" name="Rectangle 53"/>
          <p:cNvSpPr>
            <a:spLocks noChangeArrowheads="1"/>
          </p:cNvSpPr>
          <p:nvPr/>
        </p:nvSpPr>
        <p:spPr bwMode="auto">
          <a:xfrm>
            <a:off x="1162050" y="5689600"/>
            <a:ext cx="7440613" cy="676275"/>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 typeface="Arial" pitchFamily="4" charset="0"/>
              <a:buNone/>
            </a:pPr>
            <a:r>
              <a:rPr lang="en-GB" sz="1400" dirty="0" smtClean="0">
                <a:solidFill>
                  <a:srgbClr val="000099"/>
                </a:solidFill>
                <a:latin typeface="Gill Sans MT" pitchFamily="4" charset="-18"/>
              </a:rPr>
              <a:t>* Spectral </a:t>
            </a:r>
            <a:r>
              <a:rPr lang="en-GB" sz="1400" dirty="0">
                <a:solidFill>
                  <a:srgbClr val="000099"/>
                </a:solidFill>
                <a:latin typeface="Gill Sans MT" pitchFamily="4" charset="-18"/>
              </a:rPr>
              <a:t>line sensitivity scales inversely with square root of velocity resolution.</a:t>
            </a:r>
          </a:p>
          <a:p>
            <a:pPr marL="342900" indent="-342900" eaLnBrk="0" hangingPunct="0">
              <a:lnSpc>
                <a:spcPct val="90000"/>
              </a:lnSpc>
              <a:spcBef>
                <a:spcPct val="20000"/>
              </a:spcBef>
              <a:buFont typeface="Arial" pitchFamily="4" charset="0"/>
              <a:buNone/>
            </a:pPr>
            <a:r>
              <a:rPr lang="en-GB" sz="1400" dirty="0">
                <a:solidFill>
                  <a:srgbClr val="000099"/>
                </a:solidFill>
                <a:latin typeface="Gill Sans MT" pitchFamily="4" charset="-18"/>
              </a:rPr>
              <a:t>  So for 25km/s, which might for example be used for a galaxy, divide by 5.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6"/>
          <p:cNvSpPr>
            <a:spLocks noGrp="1"/>
          </p:cNvSpPr>
          <p:nvPr>
            <p:ph type="title" idx="4294967295"/>
          </p:nvPr>
        </p:nvSpPr>
        <p:spPr>
          <a:xfrm>
            <a:off x="355140" y="317263"/>
            <a:ext cx="8229600" cy="960437"/>
          </a:xfrm>
        </p:spPr>
        <p:txBody>
          <a:bodyPr/>
          <a:lstStyle/>
          <a:p>
            <a:r>
              <a:rPr lang="en-US" dirty="0">
                <a:latin typeface="Gill Sans MT" pitchFamily="4" charset="-18"/>
                <a:ea typeface="ＭＳ Ｐゴシック" pitchFamily="4" charset="-128"/>
              </a:rPr>
              <a:t>Early Science Capabilities</a:t>
            </a:r>
          </a:p>
        </p:txBody>
      </p:sp>
      <p:sp>
        <p:nvSpPr>
          <p:cNvPr id="40963"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16EBA945-6A4A-7F40-A5A6-5563B70F0B0B}" type="slidenum">
              <a:rPr lang="en-US" sz="1200">
                <a:solidFill>
                  <a:srgbClr val="000099"/>
                </a:solidFill>
                <a:latin typeface="Gill Sans" pitchFamily="4" charset="0"/>
              </a:rPr>
              <a:pPr algn="r"/>
              <a:t>6</a:t>
            </a:fld>
            <a:endParaRPr lang="en-US" sz="1200">
              <a:solidFill>
                <a:srgbClr val="000099"/>
              </a:solidFill>
              <a:latin typeface="Gill Sans" pitchFamily="4" charset="0"/>
            </a:endParaRPr>
          </a:p>
        </p:txBody>
      </p:sp>
      <p:sp>
        <p:nvSpPr>
          <p:cNvPr id="40964"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sp>
        <p:nvSpPr>
          <p:cNvPr id="40965" name="Rectangle 6"/>
          <p:cNvSpPr>
            <a:spLocks noChangeArrowheads="1"/>
          </p:cNvSpPr>
          <p:nvPr/>
        </p:nvSpPr>
        <p:spPr bwMode="auto">
          <a:xfrm>
            <a:off x="1102673" y="1277700"/>
            <a:ext cx="7584127" cy="4593566"/>
          </a:xfrm>
          <a:prstGeom prst="rect">
            <a:avLst/>
          </a:prstGeom>
          <a:noFill/>
          <a:ln w="9525">
            <a:noFill/>
            <a:miter lim="800000"/>
            <a:headEnd/>
            <a:tailEnd/>
          </a:ln>
        </p:spPr>
        <p:txBody>
          <a:bodyPr wrap="none">
            <a:prstTxWarp prst="textNoShape">
              <a:avLst/>
            </a:prstTxWarp>
            <a:spAutoFit/>
          </a:bodyPr>
          <a:lstStyle/>
          <a:p>
            <a:pPr>
              <a:lnSpc>
                <a:spcPct val="90000"/>
              </a:lnSpc>
              <a:spcBef>
                <a:spcPts val="0"/>
              </a:spcBef>
              <a:buClr>
                <a:schemeClr val="tx1"/>
              </a:buClr>
              <a:buFont typeface="Wingdings" pitchFamily="4" charset="2"/>
              <a:buChar char="§"/>
            </a:pPr>
            <a:r>
              <a:rPr lang="en-GB" sz="2000" dirty="0" smtClean="0">
                <a:solidFill>
                  <a:srgbClr val="990033"/>
                </a:solidFill>
                <a:latin typeface="Gill Sans MT"/>
                <a:cs typeface="Gill Sans MT"/>
              </a:rPr>
              <a:t> At </a:t>
            </a:r>
            <a:r>
              <a:rPr lang="en-GB" sz="2000" dirty="0">
                <a:solidFill>
                  <a:srgbClr val="990033"/>
                </a:solidFill>
                <a:latin typeface="Gill Sans MT"/>
                <a:cs typeface="Gill Sans MT"/>
              </a:rPr>
              <a:t>least 16 antennas with 4 receiver bands</a:t>
            </a:r>
          </a:p>
          <a:p>
            <a:pPr>
              <a:lnSpc>
                <a:spcPct val="90000"/>
              </a:lnSpc>
              <a:spcBef>
                <a:spcPts val="0"/>
              </a:spcBef>
              <a:buClr>
                <a:schemeClr val="tx1"/>
              </a:buClr>
              <a:buFont typeface="Wingdings" pitchFamily="4" charset="2"/>
              <a:buNone/>
            </a:pPr>
            <a:r>
              <a:rPr lang="en-GB" sz="2000" dirty="0">
                <a:solidFill>
                  <a:srgbClr val="990033"/>
                </a:solidFill>
                <a:latin typeface="Gill Sans MT"/>
                <a:cs typeface="Gill Sans MT"/>
              </a:rPr>
              <a:t>	Number of antennas available will build up quite fast through 	</a:t>
            </a:r>
          </a:p>
          <a:p>
            <a:pPr>
              <a:lnSpc>
                <a:spcPct val="90000"/>
              </a:lnSpc>
              <a:spcBef>
                <a:spcPts val="0"/>
              </a:spcBef>
              <a:buClr>
                <a:schemeClr val="tx1"/>
              </a:buClr>
              <a:buFont typeface="Wingdings" pitchFamily="4" charset="2"/>
              <a:buNone/>
            </a:pPr>
            <a:r>
              <a:rPr lang="en-GB" sz="2000" dirty="0">
                <a:solidFill>
                  <a:srgbClr val="990033"/>
                </a:solidFill>
                <a:latin typeface="Gill Sans MT"/>
                <a:cs typeface="Gill Sans MT"/>
              </a:rPr>
              <a:t>	2011 and 2012.  (Sensitivity goes as N, imaging complexity as N</a:t>
            </a:r>
            <a:r>
              <a:rPr lang="en-GB" sz="2000" baseline="30000" dirty="0">
                <a:solidFill>
                  <a:srgbClr val="990033"/>
                </a:solidFill>
                <a:latin typeface="Gill Sans MT"/>
                <a:cs typeface="Gill Sans MT"/>
              </a:rPr>
              <a:t>2 </a:t>
            </a:r>
            <a:r>
              <a:rPr lang="en-GB" sz="2000" dirty="0">
                <a:solidFill>
                  <a:srgbClr val="990033"/>
                </a:solidFill>
                <a:latin typeface="Gill Sans MT"/>
                <a:cs typeface="Gill Sans MT"/>
              </a:rPr>
              <a:t>.) </a:t>
            </a:r>
          </a:p>
          <a:p>
            <a:pPr>
              <a:lnSpc>
                <a:spcPct val="90000"/>
              </a:lnSpc>
              <a:spcBef>
                <a:spcPts val="0"/>
              </a:spcBef>
              <a:buClr>
                <a:schemeClr val="tx1"/>
              </a:buClr>
              <a:buFont typeface="Wingdings" pitchFamily="4" charset="2"/>
              <a:buChar char="§"/>
            </a:pPr>
            <a:endParaRPr lang="en-GB" sz="2000" dirty="0" smtClean="0">
              <a:solidFill>
                <a:srgbClr val="990033"/>
              </a:solidFill>
              <a:latin typeface="Gill Sans MT"/>
              <a:cs typeface="Gill Sans MT"/>
            </a:endParaRPr>
          </a:p>
          <a:p>
            <a:pPr>
              <a:lnSpc>
                <a:spcPct val="90000"/>
              </a:lnSpc>
              <a:spcBef>
                <a:spcPts val="0"/>
              </a:spcBef>
              <a:buClr>
                <a:schemeClr val="tx1"/>
              </a:buClr>
              <a:buFont typeface="Wingdings" pitchFamily="4" charset="2"/>
              <a:buChar char="§"/>
            </a:pPr>
            <a:r>
              <a:rPr lang="en-GB" sz="2000" dirty="0" smtClean="0">
                <a:solidFill>
                  <a:srgbClr val="990033"/>
                </a:solidFill>
                <a:latin typeface="Gill Sans MT"/>
                <a:cs typeface="Gill Sans MT"/>
              </a:rPr>
              <a:t> Baselines </a:t>
            </a:r>
            <a:r>
              <a:rPr lang="en-GB" sz="2000" dirty="0">
                <a:solidFill>
                  <a:srgbClr val="990033"/>
                </a:solidFill>
                <a:latin typeface="Gill Sans MT"/>
                <a:cs typeface="Gill Sans MT"/>
              </a:rPr>
              <a:t>of at least 250m (1km goal) to start with, moving on to long </a:t>
            </a:r>
          </a:p>
          <a:p>
            <a:pPr lvl="2">
              <a:lnSpc>
                <a:spcPct val="90000"/>
              </a:lnSpc>
              <a:spcBef>
                <a:spcPts val="0"/>
              </a:spcBef>
              <a:buClr>
                <a:schemeClr val="tx1"/>
              </a:buClr>
              <a:buFont typeface="Wingdings" pitchFamily="4" charset="2"/>
              <a:buNone/>
            </a:pPr>
            <a:r>
              <a:rPr lang="en-GB" sz="2000" dirty="0">
                <a:solidFill>
                  <a:srgbClr val="990033"/>
                </a:solidFill>
                <a:latin typeface="Gill Sans MT"/>
                <a:cs typeface="Gill Sans MT"/>
              </a:rPr>
              <a:t>baselines in 2012.</a:t>
            </a:r>
          </a:p>
          <a:p>
            <a:pPr>
              <a:lnSpc>
                <a:spcPct val="90000"/>
              </a:lnSpc>
              <a:spcBef>
                <a:spcPts val="0"/>
              </a:spcBef>
              <a:buClr>
                <a:schemeClr val="tx1"/>
              </a:buClr>
              <a:buFont typeface="Wingdings" pitchFamily="4" charset="2"/>
              <a:buChar char="§"/>
            </a:pPr>
            <a:endParaRPr lang="en-US" sz="2000" dirty="0" smtClean="0">
              <a:solidFill>
                <a:srgbClr val="990033"/>
              </a:solidFill>
              <a:latin typeface="Gill Sans MT"/>
              <a:cs typeface="Gill Sans MT"/>
            </a:endParaRPr>
          </a:p>
          <a:p>
            <a:pPr>
              <a:spcBef>
                <a:spcPts val="0"/>
              </a:spcBef>
              <a:buClr>
                <a:schemeClr val="tx1"/>
              </a:buClr>
              <a:buFont typeface="Wingdings" pitchFamily="4" charset="2"/>
              <a:buChar char="§"/>
            </a:pPr>
            <a:r>
              <a:rPr lang="en-US" sz="2000" dirty="0" smtClean="0">
                <a:solidFill>
                  <a:srgbClr val="990033"/>
                </a:solidFill>
                <a:latin typeface="Gill Sans MT"/>
                <a:cs typeface="Gill Sans MT"/>
              </a:rPr>
              <a:t> Interferometry </a:t>
            </a:r>
            <a:r>
              <a:rPr lang="en-US" sz="2000" dirty="0">
                <a:solidFill>
                  <a:srgbClr val="990033"/>
                </a:solidFill>
                <a:latin typeface="Gill Sans MT"/>
                <a:cs typeface="Gill Sans MT"/>
              </a:rPr>
              <a:t>in single field or pointed mosaic mode, single-dish OTF </a:t>
            </a:r>
          </a:p>
          <a:p>
            <a:pPr lvl="2">
              <a:spcBef>
                <a:spcPts val="0"/>
              </a:spcBef>
              <a:buClr>
                <a:schemeClr val="tx1"/>
              </a:buClr>
              <a:buFont typeface="Wingdings" pitchFamily="4" charset="2"/>
              <a:buNone/>
            </a:pPr>
            <a:r>
              <a:rPr lang="en-US" sz="2000" dirty="0">
                <a:solidFill>
                  <a:srgbClr val="990033"/>
                </a:solidFill>
                <a:latin typeface="Gill Sans MT"/>
                <a:cs typeface="Gill Sans MT"/>
              </a:rPr>
              <a:t>mapping for zero spacing.</a:t>
            </a:r>
          </a:p>
          <a:p>
            <a:pPr>
              <a:spcBef>
                <a:spcPts val="0"/>
              </a:spcBef>
              <a:buClr>
                <a:schemeClr val="tx1"/>
              </a:buClr>
              <a:buFont typeface="Wingdings" pitchFamily="4" charset="2"/>
              <a:buNone/>
            </a:pPr>
            <a:endParaRPr lang="en-GB" sz="2000" dirty="0" smtClean="0">
              <a:solidFill>
                <a:srgbClr val="990033"/>
              </a:solidFill>
              <a:latin typeface="Gill Sans MT"/>
              <a:cs typeface="Gill Sans MT"/>
            </a:endParaRPr>
          </a:p>
          <a:p>
            <a:pPr>
              <a:lnSpc>
                <a:spcPct val="90000"/>
              </a:lnSpc>
              <a:spcBef>
                <a:spcPts val="0"/>
              </a:spcBef>
              <a:buClr>
                <a:schemeClr val="tx1"/>
              </a:buClr>
              <a:buFont typeface="Wingdings" pitchFamily="4" charset="2"/>
              <a:buChar char="§"/>
            </a:pPr>
            <a:r>
              <a:rPr lang="en-GB" sz="2000" dirty="0" smtClean="0">
                <a:solidFill>
                  <a:srgbClr val="990033"/>
                </a:solidFill>
                <a:latin typeface="Gill Sans MT"/>
                <a:cs typeface="Gill Sans MT"/>
              </a:rPr>
              <a:t> Proper </a:t>
            </a:r>
            <a:r>
              <a:rPr lang="en-GB" sz="2000" dirty="0">
                <a:solidFill>
                  <a:srgbClr val="990033"/>
                </a:solidFill>
                <a:latin typeface="Gill Sans MT"/>
                <a:cs typeface="Gill Sans MT"/>
              </a:rPr>
              <a:t>systems for user support in place: </a:t>
            </a:r>
            <a:endParaRPr lang="en-GB" sz="2000" dirty="0" smtClean="0">
              <a:solidFill>
                <a:srgbClr val="990033"/>
              </a:solidFill>
              <a:latin typeface="Gill Sans MT"/>
              <a:cs typeface="Gill Sans MT"/>
            </a:endParaRPr>
          </a:p>
          <a:p>
            <a:pPr lvl="1">
              <a:lnSpc>
                <a:spcPct val="90000"/>
              </a:lnSpc>
              <a:spcBef>
                <a:spcPts val="0"/>
              </a:spcBef>
              <a:buClr>
                <a:schemeClr val="tx1"/>
              </a:buClr>
              <a:buFont typeface="Wingdings" pitchFamily="4" charset="2"/>
              <a:buChar char="§"/>
            </a:pPr>
            <a:r>
              <a:rPr lang="en-GB" sz="2000" dirty="0" smtClean="0">
                <a:solidFill>
                  <a:srgbClr val="990033"/>
                </a:solidFill>
                <a:latin typeface="Gill Sans MT"/>
                <a:cs typeface="Gill Sans MT"/>
              </a:rPr>
              <a:t> proposal </a:t>
            </a:r>
            <a:r>
              <a:rPr lang="en-GB" sz="2000" dirty="0">
                <a:solidFill>
                  <a:srgbClr val="990033"/>
                </a:solidFill>
                <a:latin typeface="Gill Sans MT"/>
                <a:cs typeface="Gill Sans MT"/>
              </a:rPr>
              <a:t>process</a:t>
            </a:r>
            <a:endParaRPr lang="en-GB" sz="2000" dirty="0" smtClean="0">
              <a:solidFill>
                <a:srgbClr val="990033"/>
              </a:solidFill>
              <a:latin typeface="Gill Sans MT"/>
              <a:cs typeface="Gill Sans MT"/>
            </a:endParaRPr>
          </a:p>
          <a:p>
            <a:pPr lvl="1">
              <a:lnSpc>
                <a:spcPct val="90000"/>
              </a:lnSpc>
              <a:spcBef>
                <a:spcPts val="0"/>
              </a:spcBef>
              <a:buClr>
                <a:schemeClr val="tx1"/>
              </a:buClr>
              <a:buFont typeface="Wingdings" pitchFamily="4" charset="2"/>
              <a:buChar char="§"/>
            </a:pPr>
            <a:r>
              <a:rPr lang="en-GB" sz="2000" dirty="0" smtClean="0">
                <a:solidFill>
                  <a:srgbClr val="990033"/>
                </a:solidFill>
                <a:latin typeface="Gill Sans MT"/>
                <a:cs typeface="Gill Sans MT"/>
              </a:rPr>
              <a:t> tools </a:t>
            </a:r>
            <a:r>
              <a:rPr lang="en-GB" sz="2000" dirty="0">
                <a:solidFill>
                  <a:srgbClr val="990033"/>
                </a:solidFill>
                <a:latin typeface="Gill Sans MT"/>
                <a:cs typeface="Gill Sans MT"/>
              </a:rPr>
              <a:t>for preparing observations</a:t>
            </a:r>
            <a:endParaRPr lang="en-GB" sz="2000" dirty="0" smtClean="0">
              <a:solidFill>
                <a:srgbClr val="990033"/>
              </a:solidFill>
              <a:latin typeface="Gill Sans MT"/>
              <a:cs typeface="Gill Sans MT"/>
            </a:endParaRPr>
          </a:p>
          <a:p>
            <a:pPr lvl="1">
              <a:lnSpc>
                <a:spcPct val="90000"/>
              </a:lnSpc>
              <a:spcBef>
                <a:spcPts val="0"/>
              </a:spcBef>
              <a:buClr>
                <a:schemeClr val="tx1"/>
              </a:buClr>
              <a:buFont typeface="Wingdings" pitchFamily="4" charset="2"/>
              <a:buChar char="§"/>
            </a:pPr>
            <a:r>
              <a:rPr lang="en-GB" sz="2000" dirty="0" smtClean="0">
                <a:solidFill>
                  <a:srgbClr val="990033"/>
                </a:solidFill>
                <a:latin typeface="Gill Sans MT"/>
                <a:cs typeface="Gill Sans MT"/>
              </a:rPr>
              <a:t> data </a:t>
            </a:r>
            <a:r>
              <a:rPr lang="en-GB" sz="2000" dirty="0">
                <a:solidFill>
                  <a:srgbClr val="990033"/>
                </a:solidFill>
                <a:latin typeface="Gill Sans MT"/>
                <a:cs typeface="Gill Sans MT"/>
              </a:rPr>
              <a:t>reduction package (CASA)</a:t>
            </a:r>
            <a:endParaRPr lang="en-GB" sz="2000" dirty="0" smtClean="0">
              <a:solidFill>
                <a:srgbClr val="990033"/>
              </a:solidFill>
              <a:latin typeface="Gill Sans MT"/>
              <a:cs typeface="Gill Sans MT"/>
            </a:endParaRPr>
          </a:p>
          <a:p>
            <a:pPr lvl="1">
              <a:lnSpc>
                <a:spcPct val="90000"/>
              </a:lnSpc>
              <a:spcBef>
                <a:spcPts val="0"/>
              </a:spcBef>
              <a:buClr>
                <a:schemeClr val="tx1"/>
              </a:buClr>
              <a:buFont typeface="Wingdings" pitchFamily="4" charset="2"/>
              <a:buChar char="§"/>
            </a:pPr>
            <a:r>
              <a:rPr lang="en-GB" sz="2000" dirty="0" smtClean="0">
                <a:solidFill>
                  <a:srgbClr val="990033"/>
                </a:solidFill>
                <a:latin typeface="Gill Sans MT"/>
                <a:cs typeface="Gill Sans MT"/>
              </a:rPr>
              <a:t> support </a:t>
            </a:r>
            <a:r>
              <a:rPr lang="en-GB" sz="2000" dirty="0">
                <a:solidFill>
                  <a:srgbClr val="990033"/>
                </a:solidFill>
                <a:latin typeface="Gill Sans MT"/>
                <a:cs typeface="Gill Sans MT"/>
              </a:rPr>
              <a:t>from ALMA Regional </a:t>
            </a:r>
            <a:r>
              <a:rPr lang="en-GB" sz="2000" dirty="0" err="1">
                <a:solidFill>
                  <a:srgbClr val="990033"/>
                </a:solidFill>
                <a:latin typeface="Gill Sans MT"/>
                <a:cs typeface="Gill Sans MT"/>
              </a:rPr>
              <a:t>Centers</a:t>
            </a:r>
            <a:endParaRPr lang="en-GB" sz="2000" dirty="0">
              <a:latin typeface="Gill Sans MT"/>
              <a:cs typeface="Gill Sans MT"/>
            </a:endParaRPr>
          </a:p>
          <a:p>
            <a:pPr eaLnBrk="0" hangingPunct="0"/>
            <a:endParaRPr lang="en-US" sz="1800" dirty="0">
              <a:latin typeface="Palatino" pitchFamily="4" charset="0"/>
              <a:ea typeface="Arial Unicode MS" pitchFamily="4" charset="0"/>
              <a:cs typeface="Arial Unicode MS" pitchFamily="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6"/>
          <p:cNvSpPr>
            <a:spLocks noGrp="1"/>
          </p:cNvSpPr>
          <p:nvPr>
            <p:ph type="title" idx="4294967295"/>
          </p:nvPr>
        </p:nvSpPr>
        <p:spPr>
          <a:xfrm>
            <a:off x="355140" y="430663"/>
            <a:ext cx="8229600" cy="960437"/>
          </a:xfrm>
        </p:spPr>
        <p:txBody>
          <a:bodyPr/>
          <a:lstStyle/>
          <a:p>
            <a:r>
              <a:rPr lang="en-US" dirty="0">
                <a:latin typeface="Gill Sans MT" pitchFamily="4" charset="-18"/>
                <a:ea typeface="ＭＳ Ｐゴシック" pitchFamily="4" charset="-128"/>
              </a:rPr>
              <a:t>New Santiago Central Office</a:t>
            </a:r>
            <a:br>
              <a:rPr lang="en-US" dirty="0">
                <a:latin typeface="Gill Sans MT" pitchFamily="4" charset="-18"/>
                <a:ea typeface="ＭＳ Ｐゴシック" pitchFamily="4" charset="-128"/>
              </a:rPr>
            </a:br>
            <a:r>
              <a:rPr lang="en-US" sz="2000" dirty="0">
                <a:latin typeface="Gill Sans MT" pitchFamily="4" charset="-18"/>
                <a:ea typeface="ＭＳ Ｐゴシック" pitchFamily="4" charset="-128"/>
              </a:rPr>
              <a:t>Completion expected Aug 2010</a:t>
            </a:r>
            <a:endParaRPr lang="en-US" dirty="0">
              <a:latin typeface="Gill Sans MT" pitchFamily="4" charset="-18"/>
              <a:ea typeface="ＭＳ Ｐゴシック" pitchFamily="4" charset="-128"/>
            </a:endParaRPr>
          </a:p>
        </p:txBody>
      </p:sp>
      <p:sp>
        <p:nvSpPr>
          <p:cNvPr id="41987"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AC4F458F-76BC-AC42-97C7-D2991180D885}" type="slidenum">
              <a:rPr lang="en-US" sz="1200">
                <a:solidFill>
                  <a:srgbClr val="000099"/>
                </a:solidFill>
                <a:latin typeface="Gill Sans" pitchFamily="4" charset="0"/>
              </a:rPr>
              <a:pPr algn="r"/>
              <a:t>7</a:t>
            </a:fld>
            <a:endParaRPr lang="en-US" sz="1200">
              <a:solidFill>
                <a:srgbClr val="000099"/>
              </a:solidFill>
              <a:latin typeface="Gill Sans" pitchFamily="4" charset="0"/>
            </a:endParaRPr>
          </a:p>
        </p:txBody>
      </p:sp>
      <p:sp>
        <p:nvSpPr>
          <p:cNvPr id="41988"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41989" name="Picture 6" descr="ALMAeso"/>
          <p:cNvPicPr>
            <a:picLocks noChangeAspect="1" noChangeArrowheads="1"/>
          </p:cNvPicPr>
          <p:nvPr/>
        </p:nvPicPr>
        <p:blipFill>
          <a:blip r:embed="rId2"/>
          <a:srcRect/>
          <a:stretch>
            <a:fillRect/>
          </a:stretch>
        </p:blipFill>
        <p:spPr bwMode="auto">
          <a:xfrm>
            <a:off x="1165225" y="1447800"/>
            <a:ext cx="7077075" cy="483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6"/>
          <p:cNvSpPr>
            <a:spLocks noGrp="1"/>
          </p:cNvSpPr>
          <p:nvPr>
            <p:ph type="title" idx="4294967295"/>
          </p:nvPr>
        </p:nvSpPr>
        <p:spPr>
          <a:xfrm>
            <a:off x="371716" y="424352"/>
            <a:ext cx="8229600" cy="960437"/>
          </a:xfrm>
        </p:spPr>
        <p:txBody>
          <a:bodyPr/>
          <a:lstStyle/>
          <a:p>
            <a:r>
              <a:rPr lang="en-US" dirty="0">
                <a:latin typeface="Gill Sans MT" pitchFamily="4" charset="-18"/>
                <a:ea typeface="ＭＳ Ｐゴシック" pitchFamily="4" charset="-128"/>
              </a:rPr>
              <a:t>Current Shape of the OSF</a:t>
            </a:r>
            <a:br>
              <a:rPr lang="en-US" dirty="0">
                <a:latin typeface="Gill Sans MT" pitchFamily="4" charset="-18"/>
                <a:ea typeface="ＭＳ Ｐゴシック" pitchFamily="4" charset="-128"/>
              </a:rPr>
            </a:br>
            <a:r>
              <a:rPr lang="en-US" sz="2000" dirty="0">
                <a:latin typeface="Gill Sans MT" pitchFamily="4" charset="-18"/>
                <a:ea typeface="ＭＳ Ｐゴシック" pitchFamily="4" charset="-128"/>
              </a:rPr>
              <a:t>Seen from the holography tower</a:t>
            </a:r>
            <a:endParaRPr lang="en-US" dirty="0">
              <a:latin typeface="Gill Sans MT" pitchFamily="4" charset="-18"/>
              <a:ea typeface="ＭＳ Ｐゴシック" pitchFamily="4" charset="-128"/>
            </a:endParaRPr>
          </a:p>
        </p:txBody>
      </p:sp>
      <p:sp>
        <p:nvSpPr>
          <p:cNvPr id="43011"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BFBC2841-DB06-8242-AC35-BF4503CC1C29}" type="slidenum">
              <a:rPr lang="en-US" sz="1200">
                <a:solidFill>
                  <a:srgbClr val="000099"/>
                </a:solidFill>
                <a:latin typeface="Gill Sans" pitchFamily="4" charset="0"/>
              </a:rPr>
              <a:pPr algn="r"/>
              <a:t>8</a:t>
            </a:fld>
            <a:endParaRPr lang="en-US" sz="1200">
              <a:solidFill>
                <a:srgbClr val="000099"/>
              </a:solidFill>
              <a:latin typeface="Gill Sans" pitchFamily="4" charset="0"/>
            </a:endParaRPr>
          </a:p>
        </p:txBody>
      </p:sp>
      <p:sp>
        <p:nvSpPr>
          <p:cNvPr id="43012"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43013" name="Picture 6" descr="osf_fisheye"/>
          <p:cNvPicPr>
            <a:picLocks noChangeAspect="1" noChangeArrowheads="1"/>
          </p:cNvPicPr>
          <p:nvPr/>
        </p:nvPicPr>
        <p:blipFill>
          <a:blip r:embed="rId2"/>
          <a:srcRect/>
          <a:stretch>
            <a:fillRect/>
          </a:stretch>
        </p:blipFill>
        <p:spPr bwMode="auto">
          <a:xfrm>
            <a:off x="1588" y="2084388"/>
            <a:ext cx="9129712" cy="2744787"/>
          </a:xfrm>
          <a:prstGeom prst="rect">
            <a:avLst/>
          </a:prstGeom>
          <a:noFill/>
          <a:ln w="9525">
            <a:noFill/>
            <a:miter lim="800000"/>
            <a:headEnd/>
            <a:tailEnd/>
          </a:ln>
        </p:spPr>
      </p:pic>
      <p:sp>
        <p:nvSpPr>
          <p:cNvPr id="43014" name="Rectangle 8"/>
          <p:cNvSpPr>
            <a:spLocks noChangeArrowheads="1"/>
          </p:cNvSpPr>
          <p:nvPr/>
        </p:nvSpPr>
        <p:spPr bwMode="auto">
          <a:xfrm>
            <a:off x="174625" y="1622425"/>
            <a:ext cx="1860004" cy="461665"/>
          </a:xfrm>
          <a:prstGeom prst="rect">
            <a:avLst/>
          </a:prstGeom>
          <a:noFill/>
          <a:ln w="9525">
            <a:noFill/>
            <a:miter lim="800000"/>
            <a:headEnd/>
            <a:tailEnd/>
          </a:ln>
        </p:spPr>
        <p:txBody>
          <a:bodyPr wrap="none">
            <a:prstTxWarp prst="textNoShape">
              <a:avLst/>
            </a:prstTxWarp>
            <a:spAutoFit/>
          </a:bodyPr>
          <a:lstStyle/>
          <a:p>
            <a:r>
              <a:rPr lang="en-US" dirty="0" err="1" smtClean="0">
                <a:solidFill>
                  <a:srgbClr val="330099"/>
                </a:solidFill>
                <a:latin typeface="Gill Sans" pitchFamily="4" charset="0"/>
              </a:rPr>
              <a:t>MElCo</a:t>
            </a:r>
            <a:r>
              <a:rPr lang="en-US" dirty="0" smtClean="0">
                <a:solidFill>
                  <a:srgbClr val="330099"/>
                </a:solidFill>
                <a:latin typeface="Gill Sans" pitchFamily="4" charset="0"/>
              </a:rPr>
              <a:t> </a:t>
            </a:r>
            <a:r>
              <a:rPr lang="en-US" dirty="0">
                <a:solidFill>
                  <a:srgbClr val="330099"/>
                </a:solidFill>
                <a:latin typeface="Gill Sans" pitchFamily="4" charset="0"/>
              </a:rPr>
              <a:t>Camp</a:t>
            </a:r>
            <a:endParaRPr lang="en-US" dirty="0"/>
          </a:p>
        </p:txBody>
      </p:sp>
      <p:sp>
        <p:nvSpPr>
          <p:cNvPr id="43015" name="Rectangle 9"/>
          <p:cNvSpPr>
            <a:spLocks noChangeArrowheads="1"/>
          </p:cNvSpPr>
          <p:nvPr/>
        </p:nvSpPr>
        <p:spPr bwMode="auto">
          <a:xfrm>
            <a:off x="2081213" y="1419225"/>
            <a:ext cx="1852612" cy="457200"/>
          </a:xfrm>
          <a:prstGeom prst="rect">
            <a:avLst/>
          </a:prstGeom>
          <a:noFill/>
          <a:ln w="9525">
            <a:noFill/>
            <a:miter lim="800000"/>
            <a:headEnd/>
            <a:tailEnd/>
          </a:ln>
        </p:spPr>
        <p:txBody>
          <a:bodyPr wrap="none">
            <a:prstTxWarp prst="textNoShape">
              <a:avLst/>
            </a:prstTxWarp>
            <a:spAutoFit/>
          </a:bodyPr>
          <a:lstStyle/>
          <a:p>
            <a:r>
              <a:rPr lang="en-US">
                <a:solidFill>
                  <a:srgbClr val="330099"/>
                </a:solidFill>
                <a:latin typeface="Gill Sans" pitchFamily="4" charset="0"/>
              </a:rPr>
              <a:t>Vertex Camp</a:t>
            </a:r>
            <a:endParaRPr lang="en-US"/>
          </a:p>
        </p:txBody>
      </p:sp>
      <p:sp>
        <p:nvSpPr>
          <p:cNvPr id="43016" name="Rectangle 11"/>
          <p:cNvSpPr>
            <a:spLocks noChangeArrowheads="1"/>
          </p:cNvSpPr>
          <p:nvPr/>
        </p:nvSpPr>
        <p:spPr bwMode="auto">
          <a:xfrm>
            <a:off x="4022725" y="1457325"/>
            <a:ext cx="2652713" cy="457200"/>
          </a:xfrm>
          <a:prstGeom prst="rect">
            <a:avLst/>
          </a:prstGeom>
          <a:noFill/>
          <a:ln w="9525">
            <a:noFill/>
            <a:miter lim="800000"/>
            <a:headEnd/>
            <a:tailEnd/>
          </a:ln>
        </p:spPr>
        <p:txBody>
          <a:bodyPr wrap="none">
            <a:prstTxWarp prst="textNoShape">
              <a:avLst/>
            </a:prstTxWarp>
            <a:spAutoFit/>
          </a:bodyPr>
          <a:lstStyle/>
          <a:p>
            <a:r>
              <a:rPr lang="en-US">
                <a:solidFill>
                  <a:srgbClr val="330099"/>
                </a:solidFill>
                <a:latin typeface="Gill Sans" pitchFamily="4" charset="0"/>
              </a:rPr>
              <a:t>Construction Camp</a:t>
            </a:r>
            <a:endParaRPr lang="en-US"/>
          </a:p>
        </p:txBody>
      </p:sp>
      <p:sp>
        <p:nvSpPr>
          <p:cNvPr id="43017" name="Rectangle 12"/>
          <p:cNvSpPr>
            <a:spLocks noChangeArrowheads="1"/>
          </p:cNvSpPr>
          <p:nvPr/>
        </p:nvSpPr>
        <p:spPr bwMode="auto">
          <a:xfrm>
            <a:off x="7005638" y="1198563"/>
            <a:ext cx="2011362" cy="822325"/>
          </a:xfrm>
          <a:prstGeom prst="rect">
            <a:avLst/>
          </a:prstGeom>
          <a:noFill/>
          <a:ln w="9525">
            <a:noFill/>
            <a:miter lim="800000"/>
            <a:headEnd/>
            <a:tailEnd/>
          </a:ln>
        </p:spPr>
        <p:txBody>
          <a:bodyPr>
            <a:prstTxWarp prst="textNoShape">
              <a:avLst/>
            </a:prstTxWarp>
            <a:spAutoFit/>
          </a:bodyPr>
          <a:lstStyle/>
          <a:p>
            <a:r>
              <a:rPr lang="en-US">
                <a:solidFill>
                  <a:srgbClr val="330099"/>
                </a:solidFill>
                <a:latin typeface="Gill Sans" pitchFamily="4" charset="0"/>
              </a:rPr>
              <a:t>Staff cafeteria and dorms</a:t>
            </a:r>
            <a:endParaRPr lang="en-US"/>
          </a:p>
        </p:txBody>
      </p:sp>
      <p:sp>
        <p:nvSpPr>
          <p:cNvPr id="43018" name="Rectangle 13"/>
          <p:cNvSpPr>
            <a:spLocks noChangeArrowheads="1"/>
          </p:cNvSpPr>
          <p:nvPr/>
        </p:nvSpPr>
        <p:spPr bwMode="auto">
          <a:xfrm>
            <a:off x="5851525" y="49244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3019" name="Rectangle 14"/>
          <p:cNvSpPr>
            <a:spLocks noChangeArrowheads="1"/>
          </p:cNvSpPr>
          <p:nvPr/>
        </p:nvSpPr>
        <p:spPr bwMode="auto">
          <a:xfrm>
            <a:off x="1528763" y="5335588"/>
            <a:ext cx="1595437" cy="457200"/>
          </a:xfrm>
          <a:prstGeom prst="rect">
            <a:avLst/>
          </a:prstGeom>
          <a:noFill/>
          <a:ln w="9525">
            <a:noFill/>
            <a:miter lim="800000"/>
            <a:headEnd/>
            <a:tailEnd/>
          </a:ln>
        </p:spPr>
        <p:txBody>
          <a:bodyPr wrap="none">
            <a:prstTxWarp prst="textNoShape">
              <a:avLst/>
            </a:prstTxWarp>
            <a:spAutoFit/>
          </a:bodyPr>
          <a:lstStyle/>
          <a:p>
            <a:r>
              <a:rPr lang="en-US">
                <a:solidFill>
                  <a:srgbClr val="330099"/>
                </a:solidFill>
                <a:latin typeface="Gill Sans" pitchFamily="4" charset="0"/>
              </a:rPr>
              <a:t>AEM Camp</a:t>
            </a:r>
            <a:endParaRPr lang="en-US"/>
          </a:p>
        </p:txBody>
      </p:sp>
      <p:sp>
        <p:nvSpPr>
          <p:cNvPr id="43020" name="Rectangle 15"/>
          <p:cNvSpPr>
            <a:spLocks noChangeArrowheads="1"/>
          </p:cNvSpPr>
          <p:nvPr/>
        </p:nvSpPr>
        <p:spPr bwMode="auto">
          <a:xfrm>
            <a:off x="4022725" y="4924425"/>
            <a:ext cx="2276475" cy="822325"/>
          </a:xfrm>
          <a:prstGeom prst="rect">
            <a:avLst/>
          </a:prstGeom>
          <a:noFill/>
          <a:ln w="9525">
            <a:noFill/>
            <a:miter lim="800000"/>
            <a:headEnd/>
            <a:tailEnd/>
          </a:ln>
        </p:spPr>
        <p:txBody>
          <a:bodyPr wrap="none">
            <a:prstTxWarp prst="textNoShape">
              <a:avLst/>
            </a:prstTxWarp>
            <a:spAutoFit/>
          </a:bodyPr>
          <a:lstStyle/>
          <a:p>
            <a:r>
              <a:rPr lang="en-US">
                <a:solidFill>
                  <a:srgbClr val="330099"/>
                </a:solidFill>
                <a:latin typeface="Gill Sans" pitchFamily="4" charset="0"/>
              </a:rPr>
              <a:t>Technical Facility</a:t>
            </a:r>
          </a:p>
          <a:p>
            <a:r>
              <a:rPr lang="en-US">
                <a:solidFill>
                  <a:srgbClr val="330099"/>
                </a:solidFill>
                <a:latin typeface="Gill Sans" pitchFamily="4" charset="0"/>
              </a:rPr>
              <a:t>Offices and Labs</a:t>
            </a:r>
            <a:endParaRPr lang="en-US"/>
          </a:p>
        </p:txBody>
      </p:sp>
      <p:sp>
        <p:nvSpPr>
          <p:cNvPr id="43021" name="Rectangle 16"/>
          <p:cNvSpPr>
            <a:spLocks noChangeArrowheads="1"/>
          </p:cNvSpPr>
          <p:nvPr/>
        </p:nvSpPr>
        <p:spPr bwMode="auto">
          <a:xfrm>
            <a:off x="7161213" y="4970463"/>
            <a:ext cx="1855787" cy="822325"/>
          </a:xfrm>
          <a:prstGeom prst="rect">
            <a:avLst/>
          </a:prstGeom>
          <a:noFill/>
          <a:ln w="9525">
            <a:noFill/>
            <a:miter lim="800000"/>
            <a:headEnd/>
            <a:tailEnd/>
          </a:ln>
        </p:spPr>
        <p:txBody>
          <a:bodyPr wrap="none">
            <a:prstTxWarp prst="textNoShape">
              <a:avLst/>
            </a:prstTxWarp>
            <a:spAutoFit/>
          </a:bodyPr>
          <a:lstStyle/>
          <a:p>
            <a:r>
              <a:rPr lang="en-US">
                <a:solidFill>
                  <a:srgbClr val="330099"/>
                </a:solidFill>
                <a:latin typeface="Gill Sans" pitchFamily="4" charset="0"/>
              </a:rPr>
              <a:t>Antenna Test</a:t>
            </a:r>
          </a:p>
          <a:p>
            <a:r>
              <a:rPr lang="en-US">
                <a:solidFill>
                  <a:srgbClr val="330099"/>
                </a:solidFill>
                <a:latin typeface="Gill Sans" pitchFamily="4" charset="0"/>
              </a:rPr>
              <a:t>Stations</a:t>
            </a:r>
            <a:endParaRPr lang="en-US"/>
          </a:p>
        </p:txBody>
      </p:sp>
      <p:sp>
        <p:nvSpPr>
          <p:cNvPr id="43022" name="Line 17"/>
          <p:cNvSpPr>
            <a:spLocks noChangeShapeType="1"/>
          </p:cNvSpPr>
          <p:nvPr/>
        </p:nvSpPr>
        <p:spPr bwMode="auto">
          <a:xfrm>
            <a:off x="1028700" y="2041525"/>
            <a:ext cx="723900" cy="650875"/>
          </a:xfrm>
          <a:prstGeom prst="line">
            <a:avLst/>
          </a:prstGeom>
          <a:noFill/>
          <a:ln w="25400">
            <a:solidFill>
              <a:srgbClr val="003300"/>
            </a:solidFill>
            <a:round/>
            <a:headEnd/>
            <a:tailEnd type="triangle" w="lg" len="lg"/>
          </a:ln>
        </p:spPr>
        <p:txBody>
          <a:bodyPr wrap="none" anchor="ctr">
            <a:prstTxWarp prst="textNoShape">
              <a:avLst/>
            </a:prstTxWarp>
          </a:bodyPr>
          <a:lstStyle/>
          <a:p>
            <a:endParaRPr lang="en-US"/>
          </a:p>
        </p:txBody>
      </p:sp>
      <p:sp>
        <p:nvSpPr>
          <p:cNvPr id="43023" name="Line 18"/>
          <p:cNvSpPr>
            <a:spLocks noChangeShapeType="1"/>
          </p:cNvSpPr>
          <p:nvPr/>
        </p:nvSpPr>
        <p:spPr bwMode="auto">
          <a:xfrm>
            <a:off x="5162550" y="1914525"/>
            <a:ext cx="184150" cy="473075"/>
          </a:xfrm>
          <a:prstGeom prst="line">
            <a:avLst/>
          </a:prstGeom>
          <a:noFill/>
          <a:ln w="25400">
            <a:solidFill>
              <a:srgbClr val="003300"/>
            </a:solidFill>
            <a:round/>
            <a:headEnd/>
            <a:tailEnd type="triangle" w="lg" len="lg"/>
          </a:ln>
        </p:spPr>
        <p:txBody>
          <a:bodyPr wrap="none" anchor="ctr">
            <a:prstTxWarp prst="textNoShape">
              <a:avLst/>
            </a:prstTxWarp>
          </a:bodyPr>
          <a:lstStyle/>
          <a:p>
            <a:endParaRPr lang="en-US"/>
          </a:p>
        </p:txBody>
      </p:sp>
      <p:sp>
        <p:nvSpPr>
          <p:cNvPr id="43024" name="Line 19"/>
          <p:cNvSpPr>
            <a:spLocks noChangeShapeType="1"/>
          </p:cNvSpPr>
          <p:nvPr/>
        </p:nvSpPr>
        <p:spPr bwMode="auto">
          <a:xfrm flipH="1">
            <a:off x="7161213" y="2020888"/>
            <a:ext cx="792162" cy="519112"/>
          </a:xfrm>
          <a:prstGeom prst="line">
            <a:avLst/>
          </a:prstGeom>
          <a:noFill/>
          <a:ln w="25400">
            <a:solidFill>
              <a:srgbClr val="003300"/>
            </a:solidFill>
            <a:round/>
            <a:headEnd/>
            <a:tailEnd type="triangle" w="lg" len="lg"/>
          </a:ln>
        </p:spPr>
        <p:txBody>
          <a:bodyPr wrap="none" anchor="ctr">
            <a:prstTxWarp prst="textNoShape">
              <a:avLst/>
            </a:prstTxWarp>
          </a:bodyPr>
          <a:lstStyle/>
          <a:p>
            <a:endParaRPr lang="en-US"/>
          </a:p>
        </p:txBody>
      </p:sp>
      <p:sp>
        <p:nvSpPr>
          <p:cNvPr id="43025" name="Line 20"/>
          <p:cNvSpPr>
            <a:spLocks noChangeShapeType="1"/>
          </p:cNvSpPr>
          <p:nvPr/>
        </p:nvSpPr>
        <p:spPr bwMode="auto">
          <a:xfrm flipV="1">
            <a:off x="2081213" y="4165600"/>
            <a:ext cx="1538287" cy="1216025"/>
          </a:xfrm>
          <a:prstGeom prst="line">
            <a:avLst/>
          </a:prstGeom>
          <a:noFill/>
          <a:ln w="25400">
            <a:solidFill>
              <a:srgbClr val="003300"/>
            </a:solidFill>
            <a:round/>
            <a:headEnd/>
            <a:tailEnd type="triangle" w="lg" len="lg"/>
          </a:ln>
        </p:spPr>
        <p:txBody>
          <a:bodyPr wrap="none" anchor="ctr">
            <a:prstTxWarp prst="textNoShape">
              <a:avLst/>
            </a:prstTxWarp>
          </a:bodyPr>
          <a:lstStyle/>
          <a:p>
            <a:endParaRPr lang="en-US"/>
          </a:p>
        </p:txBody>
      </p:sp>
      <p:sp>
        <p:nvSpPr>
          <p:cNvPr id="43026" name="Line 21"/>
          <p:cNvSpPr>
            <a:spLocks noChangeShapeType="1"/>
          </p:cNvSpPr>
          <p:nvPr/>
        </p:nvSpPr>
        <p:spPr bwMode="auto">
          <a:xfrm flipV="1">
            <a:off x="5537200" y="3186113"/>
            <a:ext cx="1468438" cy="1738312"/>
          </a:xfrm>
          <a:prstGeom prst="line">
            <a:avLst/>
          </a:prstGeom>
          <a:noFill/>
          <a:ln w="25400">
            <a:solidFill>
              <a:srgbClr val="003300"/>
            </a:solidFill>
            <a:round/>
            <a:headEnd/>
            <a:tailEnd type="triangle" w="lg" len="lg"/>
          </a:ln>
        </p:spPr>
        <p:txBody>
          <a:bodyPr wrap="none" anchor="ctr">
            <a:prstTxWarp prst="textNoShape">
              <a:avLst/>
            </a:prstTxWarp>
          </a:bodyPr>
          <a:lstStyle/>
          <a:p>
            <a:endParaRPr lang="en-US"/>
          </a:p>
        </p:txBody>
      </p:sp>
      <p:sp>
        <p:nvSpPr>
          <p:cNvPr id="43027" name="Line 22"/>
          <p:cNvSpPr>
            <a:spLocks noChangeShapeType="1"/>
          </p:cNvSpPr>
          <p:nvPr/>
        </p:nvSpPr>
        <p:spPr bwMode="auto">
          <a:xfrm flipV="1">
            <a:off x="8064500" y="3136900"/>
            <a:ext cx="527050" cy="1833563"/>
          </a:xfrm>
          <a:prstGeom prst="line">
            <a:avLst/>
          </a:prstGeom>
          <a:noFill/>
          <a:ln w="25400">
            <a:solidFill>
              <a:srgbClr val="003300"/>
            </a:solidFill>
            <a:round/>
            <a:headEnd/>
            <a:tailEnd type="triangle" w="lg" len="lg"/>
          </a:ln>
        </p:spPr>
        <p:txBody>
          <a:bodyPr wrap="none" anchor="ctr">
            <a:prstTxWarp prst="textNoShape">
              <a:avLst/>
            </a:prstTxWarp>
          </a:bodyPr>
          <a:lstStyle/>
          <a:p>
            <a:endParaRPr lang="en-US"/>
          </a:p>
        </p:txBody>
      </p:sp>
      <p:sp>
        <p:nvSpPr>
          <p:cNvPr id="43028" name="Line 23"/>
          <p:cNvSpPr>
            <a:spLocks noChangeShapeType="1"/>
          </p:cNvSpPr>
          <p:nvPr/>
        </p:nvSpPr>
        <p:spPr bwMode="auto">
          <a:xfrm>
            <a:off x="3124200" y="1876425"/>
            <a:ext cx="495300" cy="511175"/>
          </a:xfrm>
          <a:prstGeom prst="line">
            <a:avLst/>
          </a:prstGeom>
          <a:noFill/>
          <a:ln w="25400">
            <a:solidFill>
              <a:srgbClr val="003300"/>
            </a:solidFill>
            <a:round/>
            <a:headEnd/>
            <a:tailEnd type="triangle" w="lg" len="lg"/>
          </a:ln>
        </p:spPr>
        <p:txBody>
          <a:bodyPr wrap="none" anchor="ctr">
            <a:prstTxWarp prst="textNoShape">
              <a:avLst/>
            </a:prstTxWarp>
          </a:bodyPr>
          <a:lstStyle/>
          <a:p>
            <a:endParaRPr lang="en-US"/>
          </a:p>
        </p:txBody>
      </p:sp>
      <p:sp>
        <p:nvSpPr>
          <p:cNvPr id="43029" name="Line 25"/>
          <p:cNvSpPr>
            <a:spLocks noChangeShapeType="1"/>
          </p:cNvSpPr>
          <p:nvPr/>
        </p:nvSpPr>
        <p:spPr bwMode="auto">
          <a:xfrm flipH="1" flipV="1">
            <a:off x="7953375" y="3327400"/>
            <a:ext cx="111125" cy="1643063"/>
          </a:xfrm>
          <a:prstGeom prst="line">
            <a:avLst/>
          </a:prstGeom>
          <a:noFill/>
          <a:ln w="25400">
            <a:solidFill>
              <a:srgbClr val="003300"/>
            </a:solidFill>
            <a:round/>
            <a:headEnd/>
            <a:tailEnd type="triangle" w="lg" len="lg"/>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6"/>
          <p:cNvSpPr>
            <a:spLocks noGrp="1"/>
          </p:cNvSpPr>
          <p:nvPr>
            <p:ph type="title" idx="4294967295"/>
          </p:nvPr>
        </p:nvSpPr>
        <p:spPr>
          <a:xfrm>
            <a:off x="383928" y="412141"/>
            <a:ext cx="8229600" cy="960437"/>
          </a:xfrm>
        </p:spPr>
        <p:txBody>
          <a:bodyPr/>
          <a:lstStyle/>
          <a:p>
            <a:r>
              <a:rPr lang="en-US" dirty="0">
                <a:latin typeface="Gill Sans MT" pitchFamily="4" charset="-18"/>
                <a:ea typeface="ＭＳ Ｐゴシック" pitchFamily="4" charset="-128"/>
              </a:rPr>
              <a:t>Control Room - OSF  </a:t>
            </a:r>
            <a:br>
              <a:rPr lang="en-US" dirty="0">
                <a:latin typeface="Gill Sans MT" pitchFamily="4" charset="-18"/>
                <a:ea typeface="ＭＳ Ｐゴシック" pitchFamily="4" charset="-128"/>
              </a:rPr>
            </a:br>
            <a:r>
              <a:rPr lang="en-US" sz="2000" dirty="0">
                <a:latin typeface="Gill Sans MT" pitchFamily="4" charset="-18"/>
                <a:ea typeface="ＭＳ Ｐゴシック" pitchFamily="4" charset="-128"/>
              </a:rPr>
              <a:t>(evening shift)</a:t>
            </a:r>
            <a:endParaRPr lang="en-US" dirty="0">
              <a:latin typeface="Gill Sans MT" pitchFamily="4" charset="-18"/>
              <a:ea typeface="ＭＳ Ｐゴシック" pitchFamily="4" charset="-128"/>
            </a:endParaRPr>
          </a:p>
        </p:txBody>
      </p:sp>
      <p:sp>
        <p:nvSpPr>
          <p:cNvPr id="44035" name="Slide Number Placeholder 3"/>
          <p:cNvSpPr txBox="1">
            <a:spLocks noGrp="1"/>
          </p:cNvSpPr>
          <p:nvPr/>
        </p:nvSpPr>
        <p:spPr bwMode="auto">
          <a:xfrm>
            <a:off x="8229600" y="6356350"/>
            <a:ext cx="457200" cy="365125"/>
          </a:xfrm>
          <a:prstGeom prst="rect">
            <a:avLst/>
          </a:prstGeom>
          <a:noFill/>
          <a:ln w="9525">
            <a:noFill/>
            <a:miter lim="800000"/>
            <a:headEnd/>
            <a:tailEnd/>
          </a:ln>
        </p:spPr>
        <p:txBody>
          <a:bodyPr anchor="ctr">
            <a:prstTxWarp prst="textNoShape">
              <a:avLst/>
            </a:prstTxWarp>
          </a:bodyPr>
          <a:lstStyle/>
          <a:p>
            <a:pPr algn="r"/>
            <a:fld id="{824C90D8-8211-634E-9508-F60A72F72D35}" type="slidenum">
              <a:rPr lang="en-US" sz="1200">
                <a:solidFill>
                  <a:srgbClr val="000099"/>
                </a:solidFill>
                <a:latin typeface="Gill Sans" pitchFamily="4" charset="0"/>
              </a:rPr>
              <a:pPr algn="r"/>
              <a:t>9</a:t>
            </a:fld>
            <a:endParaRPr lang="en-US" sz="1200">
              <a:solidFill>
                <a:srgbClr val="000099"/>
              </a:solidFill>
              <a:latin typeface="Gill Sans" pitchFamily="4" charset="0"/>
            </a:endParaRPr>
          </a:p>
        </p:txBody>
      </p:sp>
      <p:sp>
        <p:nvSpPr>
          <p:cNvPr id="44036" name="Footer Placeholder 4"/>
          <p:cNvSpPr txBox="1">
            <a:spLocks noGrp="1"/>
          </p:cNvSpPr>
          <p:nvPr/>
        </p:nvSpPr>
        <p:spPr bwMode="auto">
          <a:xfrm>
            <a:off x="3124200" y="6356350"/>
            <a:ext cx="5105400" cy="365125"/>
          </a:xfrm>
          <a:prstGeom prst="rect">
            <a:avLst/>
          </a:prstGeom>
          <a:noFill/>
          <a:ln w="9525">
            <a:noFill/>
            <a:miter lim="800000"/>
            <a:headEnd/>
            <a:tailEnd/>
          </a:ln>
        </p:spPr>
        <p:txBody>
          <a:bodyPr anchor="ctr">
            <a:prstTxWarp prst="textNoShape">
              <a:avLst/>
            </a:prstTxWarp>
          </a:bodyPr>
          <a:lstStyle/>
          <a:p>
            <a:pPr algn="r"/>
            <a:r>
              <a:rPr lang="en-US" sz="1200" i="1">
                <a:solidFill>
                  <a:srgbClr val="000099"/>
                </a:solidFill>
                <a:latin typeface="Gill Sans" pitchFamily="4" charset="0"/>
              </a:rPr>
              <a:t>Preparing for ALMA: 24 May 2010</a:t>
            </a:r>
          </a:p>
        </p:txBody>
      </p:sp>
      <p:pic>
        <p:nvPicPr>
          <p:cNvPr id="44037" name="Picture 6" descr="Control_room"/>
          <p:cNvPicPr>
            <a:picLocks noChangeAspect="1" noChangeArrowheads="1"/>
          </p:cNvPicPr>
          <p:nvPr/>
        </p:nvPicPr>
        <p:blipFill>
          <a:blip r:embed="rId2"/>
          <a:srcRect/>
          <a:stretch>
            <a:fillRect/>
          </a:stretch>
        </p:blipFill>
        <p:spPr bwMode="auto">
          <a:xfrm>
            <a:off x="1430338" y="1409700"/>
            <a:ext cx="6519862" cy="488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_Advanc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2.xml><?xml version="1.0" encoding="utf-8"?>
<a:theme xmlns:a="http://schemas.openxmlformats.org/drawingml/2006/main" name="NRAO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3.xml><?xml version="1.0" encoding="utf-8"?>
<a:theme xmlns:a="http://schemas.openxmlformats.org/drawingml/2006/main" name="1_GBT backgrnd">
  <a:themeElements>
    <a:clrScheme name="1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GBT backgrnd">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extraClrScheme>
      <a:clrScheme name="1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BT backgrnd">
  <a:themeElements>
    <a:clrScheme name="2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GBT backgrnd">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extraClrScheme>
      <a:clrScheme name="2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LMA backgr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6.xml><?xml version="1.0" encoding="utf-8"?>
<a:theme xmlns:a="http://schemas.openxmlformats.org/drawingml/2006/main" name="1_ALMA backgr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Presentation_Advanced</Template>
  <TotalTime>267</TotalTime>
  <Words>1346</Words>
  <Application>Microsoft Macintosh PowerPoint</Application>
  <PresentationFormat>On-screen Show (4:3)</PresentationFormat>
  <Paragraphs>199</Paragraphs>
  <Slides>32</Slides>
  <Notes>0</Notes>
  <HiddenSlides>0</HiddenSlides>
  <MMClips>0</MMClips>
  <ScaleCrop>false</ScaleCrop>
  <HeadingPairs>
    <vt:vector size="4" baseType="variant">
      <vt:variant>
        <vt:lpstr>Design Template</vt:lpstr>
      </vt:variant>
      <vt:variant>
        <vt:i4>6</vt:i4>
      </vt:variant>
      <vt:variant>
        <vt:lpstr>Slide Titles</vt:lpstr>
      </vt:variant>
      <vt:variant>
        <vt:i4>32</vt:i4>
      </vt:variant>
    </vt:vector>
  </HeadingPairs>
  <TitlesOfParts>
    <vt:vector size="38" baseType="lpstr">
      <vt:lpstr>Presentation_Advanced</vt:lpstr>
      <vt:lpstr>NRAO Title Page</vt:lpstr>
      <vt:lpstr>1_GBT backgrnd</vt:lpstr>
      <vt:lpstr>2_GBT backgrnd</vt:lpstr>
      <vt:lpstr>ALMA backgrnd</vt:lpstr>
      <vt:lpstr>1_ALMA backgrnd</vt:lpstr>
      <vt:lpstr>Slide 1</vt:lpstr>
      <vt:lpstr>Preparing for ALMA</vt:lpstr>
      <vt:lpstr>The Current Status of ALMA</vt:lpstr>
      <vt:lpstr>ALMA Specifications</vt:lpstr>
      <vt:lpstr>ALMA Sensitivity</vt:lpstr>
      <vt:lpstr>Early Science Capabilities</vt:lpstr>
      <vt:lpstr>New Santiago Central Office Completion expected Aug 2010</vt:lpstr>
      <vt:lpstr>Current Shape of the OSF Seen from the holography tower</vt:lpstr>
      <vt:lpstr>Control Room - OSF   (evening shift)</vt:lpstr>
      <vt:lpstr>MElCo Antennas - three 12m and one 7m</vt:lpstr>
      <vt:lpstr>AEM Antenna Assembly at the OSF</vt:lpstr>
      <vt:lpstr>Teams Trained for Panel Setting</vt:lpstr>
      <vt:lpstr>DV01 makes the climb from the OSF to the AOS (2009)</vt:lpstr>
      <vt:lpstr>Correlator  First Quadrant at AOS</vt:lpstr>
      <vt:lpstr>Configurations Leading to Inauguration</vt:lpstr>
      <vt:lpstr>Antenna Station Locations</vt:lpstr>
      <vt:lpstr>Long Baselines in Phase 1 Array</vt:lpstr>
      <vt:lpstr>Construction of ACA Stations (2009)</vt:lpstr>
      <vt:lpstr>No joke! Third antenna joins the Compact Array on April 1, 2010</vt:lpstr>
      <vt:lpstr>Interferometric spectrum:  Orion - 101 GHz, April 2008</vt:lpstr>
      <vt:lpstr>Single Dish On-the-Fly Mapping Early e2e software test, Moon with 2 antennas simultaneously</vt:lpstr>
      <vt:lpstr>Weekly Pointing Monitoring</vt:lpstr>
      <vt:lpstr>Astronomical Holography 3C279 at 81o elevation</vt:lpstr>
      <vt:lpstr>Measuring Focus Curves</vt:lpstr>
      <vt:lpstr>Water Vapor Correction Cycling between 3C273, 3C279, Pluto; blue=corrected</vt:lpstr>
      <vt:lpstr>Recent Band7 (345 GHz) Spectrum of Orion Comparison with IRAM 30m</vt:lpstr>
      <vt:lpstr>May 2010, AOS First fringes using all 4 antennas May 21, 2010</vt:lpstr>
      <vt:lpstr>Amplitude Closure! Several sources, including Jupiter and qsos, data analysis has begun</vt:lpstr>
      <vt:lpstr>Next Steps:</vt:lpstr>
      <vt:lpstr>How you can be involved…</vt:lpstr>
      <vt:lpstr>For more info on current status:</vt:lpstr>
      <vt:lpstr>PREPARING FOR ALMA</vt:lpstr>
    </vt:vector>
  </TitlesOfParts>
  <Company>NRAO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Taylor Johnson</dc:creator>
  <cp:lastModifiedBy>Mark Adams</cp:lastModifiedBy>
  <cp:revision>38</cp:revision>
  <dcterms:created xsi:type="dcterms:W3CDTF">2010-06-07T18:30:49Z</dcterms:created>
  <dcterms:modified xsi:type="dcterms:W3CDTF">2010-06-07T18:31:43Z</dcterms:modified>
</cp:coreProperties>
</file>